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7" r:id="rId3"/>
    <p:sldId id="269" r:id="rId4"/>
    <p:sldId id="258" r:id="rId5"/>
    <p:sldId id="286" r:id="rId6"/>
    <p:sldId id="270" r:id="rId7"/>
    <p:sldId id="271" r:id="rId8"/>
    <p:sldId id="259" r:id="rId9"/>
    <p:sldId id="260" r:id="rId10"/>
    <p:sldId id="273" r:id="rId11"/>
    <p:sldId id="274" r:id="rId12"/>
    <p:sldId id="272" r:id="rId13"/>
    <p:sldId id="276" r:id="rId14"/>
    <p:sldId id="277" r:id="rId15"/>
    <p:sldId id="278" r:id="rId16"/>
    <p:sldId id="279" r:id="rId17"/>
    <p:sldId id="280" r:id="rId18"/>
    <p:sldId id="281" r:id="rId19"/>
    <p:sldId id="282" r:id="rId20"/>
    <p:sldId id="283" r:id="rId21"/>
    <p:sldId id="285" r:id="rId22"/>
    <p:sldId id="275" r:id="rId23"/>
    <p:sldId id="261" r:id="rId24"/>
    <p:sldId id="262" r:id="rId25"/>
    <p:sldId id="287" r:id="rId26"/>
    <p:sldId id="288" r:id="rId27"/>
    <p:sldId id="289" r:id="rId28"/>
    <p:sldId id="290" r:id="rId29"/>
    <p:sldId id="291" r:id="rId30"/>
    <p:sldId id="292" r:id="rId31"/>
    <p:sldId id="263" r:id="rId32"/>
    <p:sldId id="293" r:id="rId33"/>
    <p:sldId id="294" r:id="rId34"/>
    <p:sldId id="29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sc" initials="j" lastIdx="5" clrIdx="0">
    <p:extLst>
      <p:ext uri="{19B8F6BF-5375-455C-9EA6-DF929625EA0E}">
        <p15:presenceInfo xmlns:p15="http://schemas.microsoft.com/office/powerpoint/2012/main" userId="jis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246" autoAdjust="0"/>
  </p:normalViewPr>
  <p:slideViewPr>
    <p:cSldViewPr snapToGrid="0">
      <p:cViewPr varScale="1">
        <p:scale>
          <a:sx n="86" d="100"/>
          <a:sy n="86" d="100"/>
        </p:scale>
        <p:origin x="141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3T23:31:48.732" idx="2">
    <p:pos x="10" y="10"/>
    <p:text>Definición matematico de algoritmo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23T23:32:10.713" idx="3">
    <p:pos x="10" y="10"/>
    <p:text>Definicion matematica de un algoritmo de optimización o por lo menos un ejemplo.</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23T23:32:35.666" idx="4">
    <p:pos x="10" y="10"/>
    <p:text>Definición matematica.</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0B31B-57CE-4F66-9287-4D2EF54C1735}" type="datetimeFigureOut">
              <a:rPr lang="es-MX" smtClean="0"/>
              <a:t>23/04/2021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56E89-5987-4D34-97FD-83B9A530BE32}" type="slidenum">
              <a:rPr lang="es-MX" smtClean="0"/>
              <a:t>‹Nº›</a:t>
            </a:fld>
            <a:endParaRPr lang="es-MX"/>
          </a:p>
        </p:txBody>
      </p:sp>
    </p:spTree>
    <p:extLst>
      <p:ext uri="{BB962C8B-B14F-4D97-AF65-F5344CB8AC3E}">
        <p14:creationId xmlns:p14="http://schemas.microsoft.com/office/powerpoint/2010/main" val="116734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Saluda al publico</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1</a:t>
            </a:fld>
            <a:endParaRPr lang="es-MX"/>
          </a:p>
        </p:txBody>
      </p:sp>
    </p:spTree>
    <p:extLst>
      <p:ext uri="{BB962C8B-B14F-4D97-AF65-F5344CB8AC3E}">
        <p14:creationId xmlns:p14="http://schemas.microsoft.com/office/powerpoint/2010/main" val="1304288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función de coste habíamos utilizado como función de coste el error cuadrático medio, ahora lo llamaremos error.</a:t>
            </a:r>
          </a:p>
          <a:p>
            <a:r>
              <a:rPr lang="es-MX" dirty="0"/>
              <a:t>Para cada par de valores de a y b generaban un error diferente.</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10</a:t>
            </a:fld>
            <a:endParaRPr lang="es-MX"/>
          </a:p>
        </p:txBody>
      </p:sp>
    </p:spTree>
    <p:extLst>
      <p:ext uri="{BB962C8B-B14F-4D97-AF65-F5344CB8AC3E}">
        <p14:creationId xmlns:p14="http://schemas.microsoft.com/office/powerpoint/2010/main" val="121233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función de coste habíamos utilizado como función de coste el error cuadrático medio, ahora lo llamaremos error.</a:t>
            </a:r>
          </a:p>
          <a:p>
            <a:r>
              <a:rPr lang="es-MX" dirty="0"/>
              <a:t>Para cada par de valores de a y b generaban un error diferente.</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11</a:t>
            </a:fld>
            <a:endParaRPr lang="es-MX"/>
          </a:p>
        </p:txBody>
      </p:sp>
    </p:spTree>
    <p:extLst>
      <p:ext uri="{BB962C8B-B14F-4D97-AF65-F5344CB8AC3E}">
        <p14:creationId xmlns:p14="http://schemas.microsoft.com/office/powerpoint/2010/main" val="417343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Explicar la metáfora del </a:t>
            </a:r>
            <a:r>
              <a:rPr lang="es-MX" dirty="0" err="1"/>
              <a:t>desceso</a:t>
            </a:r>
            <a:r>
              <a:rPr lang="es-MX" dirty="0"/>
              <a:t> </a:t>
            </a:r>
            <a:r>
              <a:rPr lang="es-ES" b="0" i="0" dirty="0">
                <a:solidFill>
                  <a:srgbClr val="333333"/>
                </a:solidFill>
                <a:effectLst/>
                <a:latin typeface="Helvetica Neue"/>
              </a:rPr>
              <a:t>La metáfora que suele utilizarse para esto es imaginar que estamos de noche en medio de una montaña y que el objetivo es alcanzar el punto más bajo. Si nos han dejado en un punto aleatorio siempre podemos ver que, en algunas direcciones, el terreno sube -lo que no nos conviene pues el objetivo es bajar- y que en otras baja -lo que nos conviene más-. Y, de entre las que bajan, podemos escoger aquella dirección en la que el descenso es más pronunciado. Así que damos un paso en dicha dirección. Y volvemos a plantearnos la situación: desde el nuevo punto en el que estamos ¿cuál es la dirección en la que el terreno baja más rápidamente? Y volvemos a dar un paso en dicha dirección. Y repetimos el proceso hasta que lleguemos a un punto en el que todas las direcciones nos lleven hacia arriba, es decir, cuando hayamos llegado a un mínimo.</a:t>
            </a:r>
            <a:r>
              <a:rPr lang="es-MX" dirty="0" err="1"/>
              <a:t>nso</a:t>
            </a:r>
            <a:r>
              <a:rPr lang="es-MX" dirty="0"/>
              <a:t> gradiente.</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12</a:t>
            </a:fld>
            <a:endParaRPr lang="es-MX"/>
          </a:p>
        </p:txBody>
      </p:sp>
    </p:spTree>
    <p:extLst>
      <p:ext uri="{BB962C8B-B14F-4D97-AF65-F5344CB8AC3E}">
        <p14:creationId xmlns:p14="http://schemas.microsoft.com/office/powerpoint/2010/main" val="1002035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13</a:t>
            </a:fld>
            <a:endParaRPr lang="es-MX"/>
          </a:p>
        </p:txBody>
      </p:sp>
    </p:spTree>
    <p:extLst>
      <p:ext uri="{BB962C8B-B14F-4D97-AF65-F5344CB8AC3E}">
        <p14:creationId xmlns:p14="http://schemas.microsoft.com/office/powerpoint/2010/main" val="3019828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14</a:t>
            </a:fld>
            <a:endParaRPr lang="es-MX"/>
          </a:p>
        </p:txBody>
      </p:sp>
    </p:spTree>
    <p:extLst>
      <p:ext uri="{BB962C8B-B14F-4D97-AF65-F5344CB8AC3E}">
        <p14:creationId xmlns:p14="http://schemas.microsoft.com/office/powerpoint/2010/main" val="398436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Una vez identificado el punto con menor pendiente (flecha verde en la anterior imagen), volvemos a actualizar los valores de a y b en la dirección adecuada, para pasar </a:t>
            </a:r>
            <a:r>
              <a:rPr lang="es-ES" b="1" i="0" dirty="0">
                <a:solidFill>
                  <a:srgbClr val="333333"/>
                </a:solidFill>
                <a:effectLst/>
                <a:latin typeface="Helvetica Neue"/>
              </a:rPr>
              <a:t>a</a:t>
            </a:r>
            <a:r>
              <a:rPr lang="es-ES" b="0" i="0" dirty="0">
                <a:solidFill>
                  <a:srgbClr val="333333"/>
                </a:solidFill>
                <a:effectLst/>
                <a:latin typeface="Helvetica Neue"/>
              </a:rPr>
              <a:t> -por ejemplo- de 16 a 16.5 y a </a:t>
            </a:r>
            <a:r>
              <a:rPr lang="es-ES" b="1" i="0" dirty="0">
                <a:solidFill>
                  <a:srgbClr val="333333"/>
                </a:solidFill>
                <a:effectLst/>
                <a:latin typeface="Helvetica Neue"/>
              </a:rPr>
              <a:t>b</a:t>
            </a:r>
            <a:r>
              <a:rPr lang="es-ES" b="0" i="0" dirty="0">
                <a:solidFill>
                  <a:srgbClr val="333333"/>
                </a:solidFill>
                <a:effectLst/>
                <a:latin typeface="Helvetica Neue"/>
              </a:rPr>
              <a:t> de 19 a 18.</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15</a:t>
            </a:fld>
            <a:endParaRPr lang="es-MX"/>
          </a:p>
        </p:txBody>
      </p:sp>
    </p:spTree>
    <p:extLst>
      <p:ext uri="{BB962C8B-B14F-4D97-AF65-F5344CB8AC3E}">
        <p14:creationId xmlns:p14="http://schemas.microsoft.com/office/powerpoint/2010/main" val="3319656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En al práctica, la tasa de aprendizaje suele ser un valor muy pequeño, como 0.001.</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16</a:t>
            </a:fld>
            <a:endParaRPr lang="es-MX"/>
          </a:p>
        </p:txBody>
      </p:sp>
    </p:spTree>
    <p:extLst>
      <p:ext uri="{BB962C8B-B14F-4D97-AF65-F5344CB8AC3E}">
        <p14:creationId xmlns:p14="http://schemas.microsoft.com/office/powerpoint/2010/main" val="429123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Para concretar un poco más lo visto hasta ahora, llevemos "al papel" la idea de los pequeños incrementos. Y para no complicarlo mucho, supongamos que seguimos trabajando con nuestra recta de regresión </a:t>
            </a:r>
            <a:r>
              <a:rPr lang="es-ES" b="0" i="0" dirty="0" err="1">
                <a:solidFill>
                  <a:srgbClr val="333333"/>
                </a:solidFill>
                <a:effectLst/>
                <a:latin typeface="Helvetica Neue"/>
              </a:rPr>
              <a:t>ax</a:t>
            </a:r>
            <a:r>
              <a:rPr lang="es-ES" b="0" i="0" dirty="0">
                <a:solidFill>
                  <a:srgbClr val="333333"/>
                </a:solidFill>
                <a:effectLst/>
                <a:latin typeface="Helvetica Neue"/>
              </a:rPr>
              <a:t> + b para la que la función de coste es función, por tanto, de a y b:</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17</a:t>
            </a:fld>
            <a:endParaRPr lang="es-MX"/>
          </a:p>
        </p:txBody>
      </p:sp>
    </p:spTree>
    <p:extLst>
      <p:ext uri="{BB962C8B-B14F-4D97-AF65-F5344CB8AC3E}">
        <p14:creationId xmlns:p14="http://schemas.microsoft.com/office/powerpoint/2010/main" val="2877248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 Por ejemplo, si la función f depende de a y b, como en nuestro ejemplo, para un punto de la función (es decir, para una combinación dada de a y b), el gradiente estará formado por la derivada de la función con respecto a la variable a y por la derivada de la función con respecto a la variable b. Esto se representa formalmente de la siguiente forma:</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18</a:t>
            </a:fld>
            <a:endParaRPr lang="es-MX"/>
          </a:p>
        </p:txBody>
      </p:sp>
    </p:spTree>
    <p:extLst>
      <p:ext uri="{BB962C8B-B14F-4D97-AF65-F5344CB8AC3E}">
        <p14:creationId xmlns:p14="http://schemas.microsoft.com/office/powerpoint/2010/main" val="205172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19</a:t>
            </a:fld>
            <a:endParaRPr lang="es-MX"/>
          </a:p>
        </p:txBody>
      </p:sp>
    </p:spTree>
    <p:extLst>
      <p:ext uri="{BB962C8B-B14F-4D97-AF65-F5344CB8AC3E}">
        <p14:creationId xmlns:p14="http://schemas.microsoft.com/office/powerpoint/2010/main" val="37127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concepto general de algoritmo y su relación o uso con machine </a:t>
            </a:r>
            <a:r>
              <a:rPr lang="es-MX" dirty="0" err="1"/>
              <a:t>learning</a:t>
            </a:r>
            <a:r>
              <a:rPr lang="es-MX" dirty="0"/>
              <a:t>.</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2</a:t>
            </a:fld>
            <a:endParaRPr lang="es-MX"/>
          </a:p>
        </p:txBody>
      </p:sp>
    </p:spTree>
    <p:extLst>
      <p:ext uri="{BB962C8B-B14F-4D97-AF65-F5344CB8AC3E}">
        <p14:creationId xmlns:p14="http://schemas.microsoft.com/office/powerpoint/2010/main" val="3695296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En otras palabras: si la derivada parcial de la función con respecto a la variable </a:t>
            </a:r>
            <a:r>
              <a:rPr lang="es-ES" b="1" i="0" dirty="0">
                <a:solidFill>
                  <a:srgbClr val="333333"/>
                </a:solidFill>
                <a:effectLst/>
                <a:latin typeface="Helvetica Neue"/>
              </a:rPr>
              <a:t>a</a:t>
            </a:r>
            <a:r>
              <a:rPr lang="es-ES" b="0" i="0" dirty="0">
                <a:solidFill>
                  <a:srgbClr val="333333"/>
                </a:solidFill>
                <a:effectLst/>
                <a:latin typeface="Helvetica Neue"/>
              </a:rPr>
              <a:t> es positiva, significa que al aumentar </a:t>
            </a:r>
            <a:r>
              <a:rPr lang="es-ES" b="1" i="0" dirty="0">
                <a:solidFill>
                  <a:srgbClr val="333333"/>
                </a:solidFill>
                <a:effectLst/>
                <a:latin typeface="Helvetica Neue"/>
              </a:rPr>
              <a:t>a</a:t>
            </a:r>
            <a:r>
              <a:rPr lang="es-ES" b="0" i="0" dirty="0">
                <a:solidFill>
                  <a:srgbClr val="333333"/>
                </a:solidFill>
                <a:effectLst/>
                <a:latin typeface="Helvetica Neue"/>
              </a:rPr>
              <a:t> aumenta el valor devuelto por la función, así que si </a:t>
            </a:r>
            <a:r>
              <a:rPr lang="es-ES" b="0" i="1" dirty="0">
                <a:solidFill>
                  <a:srgbClr val="333333"/>
                </a:solidFill>
                <a:effectLst/>
                <a:latin typeface="Helvetica Neue"/>
              </a:rPr>
              <a:t>restamos</a:t>
            </a:r>
            <a:r>
              <a:rPr lang="es-ES" b="0" i="0" dirty="0">
                <a:solidFill>
                  <a:srgbClr val="333333"/>
                </a:solidFill>
                <a:effectLst/>
                <a:latin typeface="Helvetica Neue"/>
              </a:rPr>
              <a:t> algo a </a:t>
            </a:r>
            <a:r>
              <a:rPr lang="es-ES" b="1" i="0" dirty="0" err="1">
                <a:solidFill>
                  <a:srgbClr val="333333"/>
                </a:solidFill>
                <a:effectLst/>
                <a:latin typeface="Helvetica Neue"/>
              </a:rPr>
              <a:t>a</a:t>
            </a:r>
            <a:r>
              <a:rPr lang="es-ES" b="0" i="0" dirty="0">
                <a:solidFill>
                  <a:srgbClr val="333333"/>
                </a:solidFill>
                <a:effectLst/>
                <a:latin typeface="Helvetica Neue"/>
              </a:rPr>
              <a:t> </a:t>
            </a:r>
            <a:r>
              <a:rPr lang="es-ES" b="0" i="1" dirty="0">
                <a:solidFill>
                  <a:srgbClr val="333333"/>
                </a:solidFill>
                <a:effectLst/>
                <a:latin typeface="Helvetica Neue"/>
              </a:rPr>
              <a:t>disminuiremos </a:t>
            </a:r>
            <a:r>
              <a:rPr lang="es-ES" b="0" i="0" dirty="0">
                <a:solidFill>
                  <a:srgbClr val="333333"/>
                </a:solidFill>
                <a:effectLst/>
                <a:latin typeface="Helvetica Neue"/>
              </a:rPr>
              <a:t>el valor devuelto por la función. Así que restemos a </a:t>
            </a:r>
            <a:r>
              <a:rPr lang="es-ES" b="1" i="0" dirty="0" err="1">
                <a:solidFill>
                  <a:srgbClr val="333333"/>
                </a:solidFill>
                <a:effectLst/>
                <a:latin typeface="Helvetica Neue"/>
              </a:rPr>
              <a:t>a</a:t>
            </a:r>
            <a:r>
              <a:rPr lang="es-ES" b="0" i="0" dirty="0">
                <a:solidFill>
                  <a:srgbClr val="333333"/>
                </a:solidFill>
                <a:effectLst/>
                <a:latin typeface="Helvetica Neue"/>
              </a:rPr>
              <a:t> su derivada parcial: si dicha derivada parcial es muy alta, significa que el error aumenta muy rápidamente al aumentar </a:t>
            </a:r>
            <a:r>
              <a:rPr lang="es-ES" b="1" i="0" dirty="0">
                <a:solidFill>
                  <a:srgbClr val="333333"/>
                </a:solidFill>
                <a:effectLst/>
                <a:latin typeface="Helvetica Neue"/>
              </a:rPr>
              <a:t>a</a:t>
            </a:r>
            <a:r>
              <a:rPr lang="es-ES" b="0" i="0" dirty="0">
                <a:solidFill>
                  <a:srgbClr val="333333"/>
                </a:solidFill>
                <a:effectLst/>
                <a:latin typeface="Helvetica Neue"/>
              </a:rPr>
              <a:t>, de forma que podemos restar a </a:t>
            </a:r>
            <a:r>
              <a:rPr lang="es-ES" b="1" i="0" dirty="0" err="1">
                <a:solidFill>
                  <a:srgbClr val="333333"/>
                </a:solidFill>
                <a:effectLst/>
                <a:latin typeface="Helvetica Neue"/>
              </a:rPr>
              <a:t>a</a:t>
            </a:r>
            <a:r>
              <a:rPr lang="es-ES" b="0" i="0" dirty="0">
                <a:solidFill>
                  <a:srgbClr val="333333"/>
                </a:solidFill>
                <a:effectLst/>
                <a:latin typeface="Helvetica Neue"/>
              </a:rPr>
              <a:t> una cantidad "alta" para ir "en la dirección contraria" (en la dirección en la que la función decrece). Si la derivada parcial fuese pequeña, significaría que al aumentar </a:t>
            </a:r>
            <a:r>
              <a:rPr lang="es-ES" b="1" i="0" dirty="0">
                <a:solidFill>
                  <a:srgbClr val="333333"/>
                </a:solidFill>
                <a:effectLst/>
                <a:latin typeface="Helvetica Neue"/>
              </a:rPr>
              <a:t>a</a:t>
            </a:r>
            <a:r>
              <a:rPr lang="es-ES" b="0" i="0" dirty="0">
                <a:solidFill>
                  <a:srgbClr val="333333"/>
                </a:solidFill>
                <a:effectLst/>
                <a:latin typeface="Helvetica Neue"/>
              </a:rPr>
              <a:t>, la función aumenta "un poco", de forma que no queremos quitar a </a:t>
            </a:r>
            <a:r>
              <a:rPr lang="es-ES" b="1" i="0" dirty="0" err="1">
                <a:solidFill>
                  <a:srgbClr val="333333"/>
                </a:solidFill>
                <a:effectLst/>
                <a:latin typeface="Helvetica Neue"/>
              </a:rPr>
              <a:t>a</a:t>
            </a:r>
            <a:r>
              <a:rPr lang="es-ES" b="0" i="0" dirty="0">
                <a:solidFill>
                  <a:srgbClr val="333333"/>
                </a:solidFill>
                <a:effectLst/>
                <a:latin typeface="Helvetica Neue"/>
              </a:rPr>
              <a:t> un valor demasiado grande. Al restar la derivada parcial, estamos quitando más cuando la función crece más, y quitamos menos cuando la función crece menos.</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20</a:t>
            </a:fld>
            <a:endParaRPr lang="es-MX"/>
          </a:p>
        </p:txBody>
      </p:sp>
    </p:spTree>
    <p:extLst>
      <p:ext uri="{BB962C8B-B14F-4D97-AF65-F5344CB8AC3E}">
        <p14:creationId xmlns:p14="http://schemas.microsoft.com/office/powerpoint/2010/main" val="500535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21</a:t>
            </a:fld>
            <a:endParaRPr lang="es-MX"/>
          </a:p>
        </p:txBody>
      </p:sp>
    </p:spTree>
    <p:extLst>
      <p:ext uri="{BB962C8B-B14F-4D97-AF65-F5344CB8AC3E}">
        <p14:creationId xmlns:p14="http://schemas.microsoft.com/office/powerpoint/2010/main" val="826680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Aun cuando calcular las derivadas parciales con respecto a las variables </a:t>
            </a:r>
            <a:r>
              <a:rPr lang="es-ES" b="1" i="0" dirty="0">
                <a:solidFill>
                  <a:srgbClr val="333333"/>
                </a:solidFill>
                <a:effectLst/>
                <a:latin typeface="Helvetica Neue"/>
              </a:rPr>
              <a:t>a</a:t>
            </a:r>
            <a:r>
              <a:rPr lang="es-ES" b="0" i="0" dirty="0">
                <a:solidFill>
                  <a:srgbClr val="333333"/>
                </a:solidFill>
                <a:effectLst/>
                <a:latin typeface="Helvetica Neue"/>
              </a:rPr>
              <a:t> y </a:t>
            </a:r>
            <a:r>
              <a:rPr lang="es-ES" b="1" i="0" dirty="0">
                <a:solidFill>
                  <a:srgbClr val="333333"/>
                </a:solidFill>
                <a:effectLst/>
                <a:latin typeface="Helvetica Neue"/>
              </a:rPr>
              <a:t>b</a:t>
            </a:r>
            <a:r>
              <a:rPr lang="es-ES" b="0" i="0" dirty="0">
                <a:solidFill>
                  <a:srgbClr val="333333"/>
                </a:solidFill>
                <a:effectLst/>
                <a:latin typeface="Helvetica Neue"/>
              </a:rPr>
              <a:t> resulte sencillo para un ordenador, en la fórmula anterior estamos involucrando en el cálculo las </a:t>
            </a:r>
            <a:r>
              <a:rPr lang="es-ES" b="1" i="0" dirty="0">
                <a:solidFill>
                  <a:srgbClr val="333333"/>
                </a:solidFill>
                <a:effectLst/>
                <a:latin typeface="Helvetica Neue"/>
              </a:rPr>
              <a:t>n</a:t>
            </a:r>
            <a:r>
              <a:rPr lang="es-ES" b="0" i="0" dirty="0">
                <a:solidFill>
                  <a:srgbClr val="333333"/>
                </a:solidFill>
                <a:effectLst/>
                <a:latin typeface="Helvetica Neue"/>
              </a:rPr>
              <a:t> muestras de nuestro conjunto de entrenamiento. Es decir, para calcular los incrementos de cada paso en el algoritmo de Descenso de Gradiente habría que hacer pasar todos los datos por el algoritmo, calcular la función de error y las derivadas parciales. Y esto tendría que repetirse, como ya sabemos, hasta que alcanzásemos un mínimo de la función. Y el número de datos (n) puede ser un muy grande, lo que podría suponer una carga demasiado pesada.</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24</a:t>
            </a:fld>
            <a:endParaRPr lang="es-MX"/>
          </a:p>
        </p:txBody>
      </p:sp>
    </p:spTree>
    <p:extLst>
      <p:ext uri="{BB962C8B-B14F-4D97-AF65-F5344CB8AC3E}">
        <p14:creationId xmlns:p14="http://schemas.microsoft.com/office/powerpoint/2010/main" val="2467344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25</a:t>
            </a:fld>
            <a:endParaRPr lang="es-MX"/>
          </a:p>
        </p:txBody>
      </p:sp>
    </p:spTree>
    <p:extLst>
      <p:ext uri="{BB962C8B-B14F-4D97-AF65-F5344CB8AC3E}">
        <p14:creationId xmlns:p14="http://schemas.microsoft.com/office/powerpoint/2010/main" val="3570292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26</a:t>
            </a:fld>
            <a:endParaRPr lang="es-MX"/>
          </a:p>
        </p:txBody>
      </p:sp>
    </p:spTree>
    <p:extLst>
      <p:ext uri="{BB962C8B-B14F-4D97-AF65-F5344CB8AC3E}">
        <p14:creationId xmlns:p14="http://schemas.microsoft.com/office/powerpoint/2010/main" val="277833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27</a:t>
            </a:fld>
            <a:endParaRPr lang="es-MX"/>
          </a:p>
        </p:txBody>
      </p:sp>
    </p:spTree>
    <p:extLst>
      <p:ext uri="{BB962C8B-B14F-4D97-AF65-F5344CB8AC3E}">
        <p14:creationId xmlns:p14="http://schemas.microsoft.com/office/powerpoint/2010/main" val="247425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28</a:t>
            </a:fld>
            <a:endParaRPr lang="es-MX"/>
          </a:p>
        </p:txBody>
      </p:sp>
    </p:spTree>
    <p:extLst>
      <p:ext uri="{BB962C8B-B14F-4D97-AF65-F5344CB8AC3E}">
        <p14:creationId xmlns:p14="http://schemas.microsoft.com/office/powerpoint/2010/main" val="2878426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29</a:t>
            </a:fld>
            <a:endParaRPr lang="es-MX"/>
          </a:p>
        </p:txBody>
      </p:sp>
    </p:spTree>
    <p:extLst>
      <p:ext uri="{BB962C8B-B14F-4D97-AF65-F5344CB8AC3E}">
        <p14:creationId xmlns:p14="http://schemas.microsoft.com/office/powerpoint/2010/main" val="263030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30</a:t>
            </a:fld>
            <a:endParaRPr lang="es-MX"/>
          </a:p>
        </p:txBody>
      </p:sp>
    </p:spTree>
    <p:extLst>
      <p:ext uri="{BB962C8B-B14F-4D97-AF65-F5344CB8AC3E}">
        <p14:creationId xmlns:p14="http://schemas.microsoft.com/office/powerpoint/2010/main" val="1123559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La situación mostrada en la imagen anterior es un tanto rebuscada pues, en una de las dimensiones del punto de partida, la derivada es cero. Vemos cómo el optimizador SGD (</a:t>
            </a:r>
            <a:r>
              <a:rPr lang="es-ES" b="0" i="0" dirty="0" err="1">
                <a:solidFill>
                  <a:srgbClr val="333333"/>
                </a:solidFill>
                <a:effectLst/>
                <a:latin typeface="Helvetica Neue"/>
              </a:rPr>
              <a:t>Stochastic</a:t>
            </a:r>
            <a:r>
              <a:rPr lang="es-ES" b="0" i="0" dirty="0">
                <a:solidFill>
                  <a:srgbClr val="333333"/>
                </a:solidFill>
                <a:effectLst/>
                <a:latin typeface="Helvetica Neue"/>
              </a:rPr>
              <a:t> </a:t>
            </a:r>
            <a:r>
              <a:rPr lang="es-ES" b="0" i="0" dirty="0" err="1">
                <a:solidFill>
                  <a:srgbClr val="333333"/>
                </a:solidFill>
                <a:effectLst/>
                <a:latin typeface="Helvetica Neue"/>
              </a:rPr>
              <a:t>Gradient</a:t>
            </a:r>
            <a:r>
              <a:rPr lang="es-ES" b="0" i="0" dirty="0">
                <a:solidFill>
                  <a:srgbClr val="333333"/>
                </a:solidFill>
                <a:effectLst/>
                <a:latin typeface="Helvetica Neue"/>
              </a:rPr>
              <a:t> </a:t>
            </a:r>
            <a:r>
              <a:rPr lang="es-ES" b="0" i="0" dirty="0" err="1">
                <a:solidFill>
                  <a:srgbClr val="333333"/>
                </a:solidFill>
                <a:effectLst/>
                <a:latin typeface="Helvetica Neue"/>
              </a:rPr>
              <a:t>Descent</a:t>
            </a:r>
            <a:r>
              <a:rPr lang="es-ES" b="0" i="0" dirty="0">
                <a:solidFill>
                  <a:srgbClr val="333333"/>
                </a:solidFill>
                <a:effectLst/>
                <a:latin typeface="Helvetica Neue"/>
              </a:rPr>
              <a:t>) no consigue encontrar el camino de descenso. </a:t>
            </a:r>
            <a:r>
              <a:rPr lang="es-ES" b="0" i="0" dirty="0" err="1">
                <a:solidFill>
                  <a:srgbClr val="333333"/>
                </a:solidFill>
                <a:effectLst/>
                <a:latin typeface="Helvetica Neue"/>
              </a:rPr>
              <a:t>AdaGrad</a:t>
            </a:r>
            <a:r>
              <a:rPr lang="es-ES" b="0" i="0" dirty="0">
                <a:solidFill>
                  <a:srgbClr val="333333"/>
                </a:solidFill>
                <a:effectLst/>
                <a:latin typeface="Helvetica Neue"/>
              </a:rPr>
              <a:t> y </a:t>
            </a:r>
            <a:r>
              <a:rPr lang="es-ES" b="0" i="0" dirty="0" err="1">
                <a:solidFill>
                  <a:srgbClr val="333333"/>
                </a:solidFill>
                <a:effectLst/>
                <a:latin typeface="Helvetica Neue"/>
              </a:rPr>
              <a:t>Rmsprop</a:t>
            </a:r>
            <a:r>
              <a:rPr lang="es-ES" b="0" i="0" dirty="0">
                <a:solidFill>
                  <a:srgbClr val="333333"/>
                </a:solidFill>
                <a:effectLst/>
                <a:latin typeface="Helvetica Neue"/>
              </a:rPr>
              <a:t> se muestran más lentos que el resto de optimizadores. En NAG (</a:t>
            </a:r>
            <a:r>
              <a:rPr lang="es-ES" b="0" i="0" dirty="0" err="1">
                <a:solidFill>
                  <a:srgbClr val="333333"/>
                </a:solidFill>
                <a:effectLst/>
                <a:latin typeface="Helvetica Neue"/>
              </a:rPr>
              <a:t>Nesterov</a:t>
            </a:r>
            <a:r>
              <a:rPr lang="es-ES" b="0" i="0" dirty="0">
                <a:solidFill>
                  <a:srgbClr val="333333"/>
                </a:solidFill>
                <a:effectLst/>
                <a:latin typeface="Helvetica Neue"/>
              </a:rPr>
              <a:t> </a:t>
            </a:r>
            <a:r>
              <a:rPr lang="es-ES" b="0" i="0" dirty="0" err="1">
                <a:solidFill>
                  <a:srgbClr val="333333"/>
                </a:solidFill>
                <a:effectLst/>
                <a:latin typeface="Helvetica Neue"/>
              </a:rPr>
              <a:t>Accelerated</a:t>
            </a:r>
            <a:r>
              <a:rPr lang="es-ES" b="0" i="0" dirty="0">
                <a:solidFill>
                  <a:srgbClr val="333333"/>
                </a:solidFill>
                <a:effectLst/>
                <a:latin typeface="Helvetica Neue"/>
              </a:rPr>
              <a:t> </a:t>
            </a:r>
            <a:r>
              <a:rPr lang="es-ES" b="0" i="0" dirty="0" err="1">
                <a:solidFill>
                  <a:srgbClr val="333333"/>
                </a:solidFill>
                <a:effectLst/>
                <a:latin typeface="Helvetica Neue"/>
              </a:rPr>
              <a:t>Gradient</a:t>
            </a:r>
            <a:r>
              <a:rPr lang="es-ES" b="0" i="0" dirty="0">
                <a:solidFill>
                  <a:srgbClr val="333333"/>
                </a:solidFill>
                <a:effectLst/>
                <a:latin typeface="Helvetica Neue"/>
              </a:rPr>
              <a:t>) y </a:t>
            </a:r>
            <a:r>
              <a:rPr lang="es-ES" b="0" i="0" dirty="0" err="1">
                <a:solidFill>
                  <a:srgbClr val="333333"/>
                </a:solidFill>
                <a:effectLst/>
                <a:latin typeface="Helvetica Neue"/>
              </a:rPr>
              <a:t>Momentum</a:t>
            </a:r>
            <a:r>
              <a:rPr lang="es-ES" b="0" i="0" dirty="0">
                <a:solidFill>
                  <a:srgbClr val="333333"/>
                </a:solidFill>
                <a:effectLst/>
                <a:latin typeface="Helvetica Neue"/>
              </a:rPr>
              <a:t> la inercia aplicada hace que, tras arrancar con incrementos bajos, éstos aumenten rápidamente.</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31</a:t>
            </a:fld>
            <a:endParaRPr lang="es-MX"/>
          </a:p>
        </p:txBody>
      </p:sp>
    </p:spTree>
    <p:extLst>
      <p:ext uri="{BB962C8B-B14F-4D97-AF65-F5344CB8AC3E}">
        <p14:creationId xmlns:p14="http://schemas.microsoft.com/office/powerpoint/2010/main" val="248823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Aquí podemos observar los algoritmos de machines </a:t>
            </a:r>
            <a:r>
              <a:rPr lang="es-MX" dirty="0" err="1"/>
              <a:t>learning</a:t>
            </a:r>
            <a:r>
              <a:rPr lang="es-MX" dirty="0"/>
              <a:t> mas populares y que nos permiten entrenar nuestros modelos. Estos están separados por tipos.</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3</a:t>
            </a:fld>
            <a:endParaRPr lang="es-MX"/>
          </a:p>
        </p:txBody>
      </p:sp>
    </p:spTree>
    <p:extLst>
      <p:ext uri="{BB962C8B-B14F-4D97-AF65-F5344CB8AC3E}">
        <p14:creationId xmlns:p14="http://schemas.microsoft.com/office/powerpoint/2010/main" val="134041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segundo caso todos los optimizadores son capaces de encontrar el mínimo, aun cuando SGD se muestra excesivamente más lento que los demás. </a:t>
            </a:r>
            <a:r>
              <a:rPr lang="es-ES" dirty="0" err="1"/>
              <a:t>Momentum</a:t>
            </a:r>
            <a:r>
              <a:rPr lang="es-ES" dirty="0"/>
              <a:t> y NAG, debido al impulso inicial debido al </a:t>
            </a:r>
            <a:r>
              <a:rPr lang="es-ES" dirty="0" err="1"/>
              <a:t>momentum</a:t>
            </a:r>
            <a:r>
              <a:rPr lang="es-ES" dirty="0"/>
              <a:t> tardan en encontrar la dirección del mínimo.</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32</a:t>
            </a:fld>
            <a:endParaRPr lang="es-MX"/>
          </a:p>
        </p:txBody>
      </p:sp>
    </p:spTree>
    <p:extLst>
      <p:ext uri="{BB962C8B-B14F-4D97-AF65-F5344CB8AC3E}">
        <p14:creationId xmlns:p14="http://schemas.microsoft.com/office/powerpoint/2010/main" val="403416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Helvetica Neue"/>
              </a:rPr>
              <a:t>En esta tercera situación de la que se parte de un punto con bajo gradiente (un punto con poca pendiente) el comportamiento recuerda a la anterior situación: </a:t>
            </a:r>
            <a:r>
              <a:rPr lang="es-ES" b="0" i="0" dirty="0" err="1">
                <a:solidFill>
                  <a:srgbClr val="333333"/>
                </a:solidFill>
                <a:effectLst/>
                <a:latin typeface="Helvetica Neue"/>
              </a:rPr>
              <a:t>Momentum</a:t>
            </a:r>
            <a:r>
              <a:rPr lang="es-ES" b="0" i="0" dirty="0">
                <a:solidFill>
                  <a:srgbClr val="333333"/>
                </a:solidFill>
                <a:effectLst/>
                <a:latin typeface="Helvetica Neue"/>
              </a:rPr>
              <a:t> y NAG "exploran" en la dirección inicial y tardan más en encontrar el camino correcto. NAG, cuando lo hace, aplica incrementos superiores a los de </a:t>
            </a:r>
            <a:r>
              <a:rPr lang="es-ES" b="0" i="0" dirty="0" err="1">
                <a:solidFill>
                  <a:srgbClr val="333333"/>
                </a:solidFill>
                <a:effectLst/>
                <a:latin typeface="Helvetica Neue"/>
              </a:rPr>
              <a:t>RMSProp</a:t>
            </a:r>
            <a:r>
              <a:rPr lang="es-ES" b="0" i="0" dirty="0">
                <a:solidFill>
                  <a:srgbClr val="333333"/>
                </a:solidFill>
                <a:effectLst/>
                <a:latin typeface="Helvetica Neue"/>
              </a:rPr>
              <a:t> y </a:t>
            </a:r>
            <a:r>
              <a:rPr lang="es-ES" b="0" i="0" dirty="0" err="1">
                <a:solidFill>
                  <a:srgbClr val="333333"/>
                </a:solidFill>
                <a:effectLst/>
                <a:latin typeface="Helvetica Neue"/>
              </a:rPr>
              <a:t>Adagrad</a:t>
            </a:r>
            <a:r>
              <a:rPr lang="es-ES" b="0" i="0" dirty="0">
                <a:solidFill>
                  <a:srgbClr val="333333"/>
                </a:solidFill>
                <a:effectLst/>
                <a:latin typeface="Helvetica Neue"/>
              </a:rPr>
              <a:t> que, en este caso particular, son los que antes se orientan en la dirección correcta.</a:t>
            </a:r>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33</a:t>
            </a:fld>
            <a:endParaRPr lang="es-MX"/>
          </a:p>
        </p:txBody>
      </p:sp>
    </p:spTree>
    <p:extLst>
      <p:ext uri="{BB962C8B-B14F-4D97-AF65-F5344CB8AC3E}">
        <p14:creationId xmlns:p14="http://schemas.microsoft.com/office/powerpoint/2010/main" val="357595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algoritmos de optimización o optimizadores en machine </a:t>
            </a:r>
            <a:r>
              <a:rPr lang="es-MX" dirty="0" err="1"/>
              <a:t>learning</a:t>
            </a:r>
            <a:r>
              <a:rPr lang="es-MX" dirty="0"/>
              <a:t> nos van a permitir encontrar el mejor modelo posible, midiendo el error producido mediante la función de coste.</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4</a:t>
            </a:fld>
            <a:endParaRPr lang="es-MX"/>
          </a:p>
        </p:txBody>
      </p:sp>
    </p:spTree>
    <p:extLst>
      <p:ext uri="{BB962C8B-B14F-4D97-AF65-F5344CB8AC3E}">
        <p14:creationId xmlns:p14="http://schemas.microsoft.com/office/powerpoint/2010/main" val="424387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algoritmos de optimización o optimizadores en machine </a:t>
            </a:r>
            <a:r>
              <a:rPr lang="es-MX" dirty="0" err="1"/>
              <a:t>learning</a:t>
            </a:r>
            <a:r>
              <a:rPr lang="es-MX" dirty="0"/>
              <a:t> nos van a permitir encontrar el mejor modelo posible, midiendo el error producido mediante la función de coste.</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5</a:t>
            </a:fld>
            <a:endParaRPr lang="es-MX"/>
          </a:p>
        </p:txBody>
      </p:sp>
    </p:spTree>
    <p:extLst>
      <p:ext uri="{BB962C8B-B14F-4D97-AF65-F5344CB8AC3E}">
        <p14:creationId xmlns:p14="http://schemas.microsoft.com/office/powerpoint/2010/main" val="886687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6</a:t>
            </a:fld>
            <a:endParaRPr lang="es-MX"/>
          </a:p>
        </p:txBody>
      </p:sp>
    </p:spTree>
    <p:extLst>
      <p:ext uri="{BB962C8B-B14F-4D97-AF65-F5344CB8AC3E}">
        <p14:creationId xmlns:p14="http://schemas.microsoft.com/office/powerpoint/2010/main" val="3567439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algoritmos de optimización o optimizadores en machine </a:t>
            </a:r>
            <a:r>
              <a:rPr lang="es-MX" dirty="0" err="1"/>
              <a:t>learning</a:t>
            </a:r>
            <a:r>
              <a:rPr lang="es-MX" dirty="0"/>
              <a:t> nos van a permitir encontrar el mejor modelo posible, midiendo el error producido mediante la función de coste.</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7</a:t>
            </a:fld>
            <a:endParaRPr lang="es-MX"/>
          </a:p>
        </p:txBody>
      </p:sp>
    </p:spTree>
    <p:extLst>
      <p:ext uri="{BB962C8B-B14F-4D97-AF65-F5344CB8AC3E}">
        <p14:creationId xmlns:p14="http://schemas.microsoft.com/office/powerpoint/2010/main" val="3260237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Mostrar el ejemplo en código de una función de error</a:t>
            </a:r>
          </a:p>
          <a:p>
            <a:endParaRPr lang="es-MX" dirty="0"/>
          </a:p>
        </p:txBody>
      </p:sp>
      <p:sp>
        <p:nvSpPr>
          <p:cNvPr id="4" name="Marcador de número de diapositiva 3"/>
          <p:cNvSpPr>
            <a:spLocks noGrp="1"/>
          </p:cNvSpPr>
          <p:nvPr>
            <p:ph type="sldNum" sz="quarter" idx="5"/>
          </p:nvPr>
        </p:nvSpPr>
        <p:spPr/>
        <p:txBody>
          <a:bodyPr/>
          <a:lstStyle/>
          <a:p>
            <a:fld id="{3AD56E89-5987-4D34-97FD-83B9A530BE32}" type="slidenum">
              <a:rPr lang="es-MX" smtClean="0"/>
              <a:t>8</a:t>
            </a:fld>
            <a:endParaRPr lang="es-MX"/>
          </a:p>
        </p:txBody>
      </p:sp>
    </p:spTree>
    <p:extLst>
      <p:ext uri="{BB962C8B-B14F-4D97-AF65-F5344CB8AC3E}">
        <p14:creationId xmlns:p14="http://schemas.microsoft.com/office/powerpoint/2010/main" val="38067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Cual método optimizador me permite encontrar el menor error.??</a:t>
            </a:r>
          </a:p>
        </p:txBody>
      </p:sp>
      <p:sp>
        <p:nvSpPr>
          <p:cNvPr id="4" name="Marcador de número de diapositiva 3"/>
          <p:cNvSpPr>
            <a:spLocks noGrp="1"/>
          </p:cNvSpPr>
          <p:nvPr>
            <p:ph type="sldNum" sz="quarter" idx="5"/>
          </p:nvPr>
        </p:nvSpPr>
        <p:spPr/>
        <p:txBody>
          <a:bodyPr/>
          <a:lstStyle/>
          <a:p>
            <a:fld id="{3AD56E89-5987-4D34-97FD-83B9A530BE32}" type="slidenum">
              <a:rPr lang="es-MX" smtClean="0"/>
              <a:t>9</a:t>
            </a:fld>
            <a:endParaRPr lang="es-MX"/>
          </a:p>
        </p:txBody>
      </p:sp>
    </p:spTree>
    <p:extLst>
      <p:ext uri="{BB962C8B-B14F-4D97-AF65-F5344CB8AC3E}">
        <p14:creationId xmlns:p14="http://schemas.microsoft.com/office/powerpoint/2010/main" val="3929890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4/23/2021</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D22F896-40B5-4ADD-8801-0D06FADFA095}" type="slidenum">
              <a:rPr lang="en-US" dirty="0"/>
              <a:t>‹Nº›</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sz="1200"/>
            </a:lvl1pPr>
          </a:lstStyle>
          <a:p>
            <a:fld id="{48A87A34-81AB-432B-8DAE-1953F412C126}" type="datetimeFigureOut">
              <a:rPr lang="en-US" dirty="0"/>
              <a:pPr/>
              <a:t>4/23/2021</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29166" y="2974448"/>
            <a:ext cx="4645152" cy="24938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094337" y="2971669"/>
            <a:ext cx="4645152" cy="248719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8A87A34-81AB-432B-8DAE-1953F412C126}" type="datetimeFigureOut">
              <a:rPr lang="en-US" dirty="0"/>
              <a:pPr/>
              <a:t>4/23/2021</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D22F896-40B5-4ADD-8801-0D06FADFA095}" type="slidenum">
              <a:rPr lang="en-US" dirty="0"/>
              <a:t>‹Nº›</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4/23/2021</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521734" y="1610978"/>
            <a:ext cx="8637073" cy="2618554"/>
          </a:xfrm>
        </p:spPr>
        <p:txBody>
          <a:bodyPr/>
          <a:lstStyle/>
          <a:p>
            <a:pPr algn="ctr"/>
            <a:r>
              <a:rPr lang="es-MX" dirty="0"/>
              <a:t>Algoritmos de optimización</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Tree>
    <p:extLst>
      <p:ext uri="{BB962C8B-B14F-4D97-AF65-F5344CB8AC3E}">
        <p14:creationId xmlns:p14="http://schemas.microsoft.com/office/powerpoint/2010/main" val="317934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27523" y="964907"/>
            <a:ext cx="9643620" cy="763398"/>
          </a:xfrm>
        </p:spPr>
        <p:txBody>
          <a:bodyPr anchor="ctr">
            <a:normAutofit/>
          </a:bodyPr>
          <a:lstStyle/>
          <a:p>
            <a:pPr algn="ctr"/>
            <a:r>
              <a:rPr lang="es-MX" sz="4400" dirty="0"/>
              <a:t>Optimizadores</a:t>
            </a:r>
            <a:endParaRPr lang="es-MX"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8" name="CuadroTexto 7">
            <a:extLst>
              <a:ext uri="{FF2B5EF4-FFF2-40B4-BE49-F238E27FC236}">
                <a16:creationId xmlns:a16="http://schemas.microsoft.com/office/drawing/2014/main" id="{B44B8EAD-FEB2-4040-A40E-4F50535D9DE2}"/>
              </a:ext>
            </a:extLst>
          </p:cNvPr>
          <p:cNvSpPr txBox="1"/>
          <p:nvPr/>
        </p:nvSpPr>
        <p:spPr>
          <a:xfrm>
            <a:off x="1027523" y="1822768"/>
            <a:ext cx="4977352" cy="2585323"/>
          </a:xfrm>
          <a:prstGeom prst="rect">
            <a:avLst/>
          </a:prstGeom>
          <a:noFill/>
        </p:spPr>
        <p:txBody>
          <a:bodyPr wrap="square" rtlCol="0">
            <a:spAutoFit/>
          </a:bodyPr>
          <a:lstStyle/>
          <a:p>
            <a:pPr algn="just"/>
            <a:r>
              <a:rPr lang="es-ES" b="1" dirty="0"/>
              <a:t>Función de coste = MSE = Error</a:t>
            </a:r>
          </a:p>
          <a:p>
            <a:pPr algn="just"/>
            <a:endParaRPr lang="es-ES" dirty="0"/>
          </a:p>
          <a:p>
            <a:pPr algn="just"/>
            <a:r>
              <a:rPr lang="es-ES" dirty="0"/>
              <a:t>Para nuestra función anterior, el error dependía de a y b, si generamos muchos valores de a y b y los representamos en una grafica de 3 dimensiones en donde a y b se muestran en el eje horizontal y el </a:t>
            </a:r>
            <a:r>
              <a:rPr lang="es-ES" b="1" dirty="0"/>
              <a:t>error </a:t>
            </a:r>
            <a:r>
              <a:rPr lang="es-ES" dirty="0"/>
              <a:t>en el eje vertical tenemos la grafica siguiente:</a:t>
            </a:r>
            <a:endParaRPr lang="es-MX" dirty="0"/>
          </a:p>
        </p:txBody>
      </p:sp>
      <p:pic>
        <p:nvPicPr>
          <p:cNvPr id="4098" name="Picture 2" descr="Perfil del error cometido">
            <a:extLst>
              <a:ext uri="{FF2B5EF4-FFF2-40B4-BE49-F238E27FC236}">
                <a16:creationId xmlns:a16="http://schemas.microsoft.com/office/drawing/2014/main" id="{863E03BF-FFBF-4171-9B2B-449B453FA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383" y="1822768"/>
            <a:ext cx="4568857" cy="4152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23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27523" y="964907"/>
            <a:ext cx="9643620" cy="763398"/>
          </a:xfrm>
        </p:spPr>
        <p:txBody>
          <a:bodyPr anchor="ctr">
            <a:normAutofit/>
          </a:bodyPr>
          <a:lstStyle/>
          <a:p>
            <a:pPr algn="ctr"/>
            <a:r>
              <a:rPr lang="es-MX" sz="4400" dirty="0"/>
              <a:t>Objetivo del algoritmo optimizador</a:t>
            </a:r>
            <a:endParaRPr lang="es-MX"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8" name="CuadroTexto 7">
            <a:extLst>
              <a:ext uri="{FF2B5EF4-FFF2-40B4-BE49-F238E27FC236}">
                <a16:creationId xmlns:a16="http://schemas.microsoft.com/office/drawing/2014/main" id="{B44B8EAD-FEB2-4040-A40E-4F50535D9DE2}"/>
              </a:ext>
            </a:extLst>
          </p:cNvPr>
          <p:cNvSpPr txBox="1"/>
          <p:nvPr/>
        </p:nvSpPr>
        <p:spPr>
          <a:xfrm>
            <a:off x="1118648" y="1859757"/>
            <a:ext cx="4977352" cy="1661993"/>
          </a:xfrm>
          <a:prstGeom prst="rect">
            <a:avLst/>
          </a:prstGeom>
          <a:noFill/>
        </p:spPr>
        <p:txBody>
          <a:bodyPr wrap="square" rtlCol="0">
            <a:spAutoFit/>
          </a:bodyPr>
          <a:lstStyle/>
          <a:p>
            <a:pPr algn="just"/>
            <a:r>
              <a:rPr lang="es-MX" dirty="0"/>
              <a:t>Se aprecia una combinación de valores a y b que generan el menor error posible y a simple vista, parece estar cerca del valor 0 tanto a como b.</a:t>
            </a:r>
          </a:p>
          <a:p>
            <a:pPr algn="just"/>
            <a:endParaRPr lang="es-MX" dirty="0"/>
          </a:p>
          <a:p>
            <a:pPr algn="just"/>
            <a:r>
              <a:rPr lang="es-MX" sz="1200" b="1" dirty="0"/>
              <a:t>** Imagen solamente demostrativa **</a:t>
            </a:r>
          </a:p>
        </p:txBody>
      </p:sp>
      <p:pic>
        <p:nvPicPr>
          <p:cNvPr id="4098" name="Picture 2" descr="Perfil del error cometido">
            <a:extLst>
              <a:ext uri="{FF2B5EF4-FFF2-40B4-BE49-F238E27FC236}">
                <a16:creationId xmlns:a16="http://schemas.microsoft.com/office/drawing/2014/main" id="{863E03BF-FFBF-4171-9B2B-449B453FA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383" y="1822768"/>
            <a:ext cx="4568857" cy="41528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2EDB42B-013E-4289-BA4B-F57D199C5A96}"/>
              </a:ext>
            </a:extLst>
          </p:cNvPr>
          <p:cNvSpPr txBox="1"/>
          <p:nvPr/>
        </p:nvSpPr>
        <p:spPr>
          <a:xfrm>
            <a:off x="1027523" y="3667297"/>
            <a:ext cx="4977352" cy="1200329"/>
          </a:xfrm>
          <a:prstGeom prst="rect">
            <a:avLst/>
          </a:prstGeom>
          <a:noFill/>
        </p:spPr>
        <p:txBody>
          <a:bodyPr wrap="square" rtlCol="0">
            <a:spAutoFit/>
          </a:bodyPr>
          <a:lstStyle/>
          <a:p>
            <a:pPr algn="just"/>
            <a:r>
              <a:rPr lang="es-MX" b="1" dirty="0"/>
              <a:t>El objetivo es averiguar </a:t>
            </a:r>
            <a:r>
              <a:rPr lang="es-MX" dirty="0"/>
              <a:t>la combinación de a y b </a:t>
            </a:r>
            <a:r>
              <a:rPr lang="es-MX" b="1" dirty="0"/>
              <a:t>donde el</a:t>
            </a:r>
            <a:r>
              <a:rPr lang="es-MX" dirty="0"/>
              <a:t> </a:t>
            </a:r>
            <a:r>
              <a:rPr lang="es-MX" b="1" dirty="0"/>
              <a:t>error toma el valor más bajo posible, </a:t>
            </a:r>
            <a:r>
              <a:rPr lang="es-MX" dirty="0"/>
              <a:t>al método para encontrar este valor lo llamaremos </a:t>
            </a:r>
            <a:r>
              <a:rPr lang="es-MX" b="1" dirty="0"/>
              <a:t>optimizador</a:t>
            </a:r>
          </a:p>
        </p:txBody>
      </p:sp>
    </p:spTree>
    <p:extLst>
      <p:ext uri="{BB962C8B-B14F-4D97-AF65-F5344CB8AC3E}">
        <p14:creationId xmlns:p14="http://schemas.microsoft.com/office/powerpoint/2010/main" val="11304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964907"/>
            <a:ext cx="9587061" cy="628223"/>
          </a:xfrm>
        </p:spPr>
        <p:txBody>
          <a:bodyPr>
            <a:noAutofit/>
          </a:bodyPr>
          <a:lstStyle/>
          <a:p>
            <a:pPr algn="ctr"/>
            <a:r>
              <a:rPr lang="es-MX" sz="3200" dirty="0"/>
              <a:t>Descenso Gradiente / </a:t>
            </a:r>
            <a:r>
              <a:rPr lang="es-MX" sz="3200" dirty="0" err="1"/>
              <a:t>Batch</a:t>
            </a:r>
            <a:r>
              <a:rPr lang="es-MX" sz="3200" dirty="0"/>
              <a:t> </a:t>
            </a:r>
            <a:r>
              <a:rPr lang="es-MX" sz="3200" dirty="0" err="1"/>
              <a:t>Gradient</a:t>
            </a:r>
            <a:r>
              <a:rPr lang="es-MX" sz="3200" dirty="0"/>
              <a:t> </a:t>
            </a:r>
            <a:r>
              <a:rPr lang="es-MX" sz="3200" dirty="0" err="1"/>
              <a:t>Descent</a:t>
            </a:r>
            <a:endParaRPr lang="es-MX" sz="32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5128" name="Picture 8" descr="A Visual Explanation of Gradient Descent Methods (Momentum, AdaGrad,  RMSProp, Adam) | by Lili Jiang | Towards Data Science">
            <a:extLst>
              <a:ext uri="{FF2B5EF4-FFF2-40B4-BE49-F238E27FC236}">
                <a16:creationId xmlns:a16="http://schemas.microsoft.com/office/drawing/2014/main" id="{32054AAB-608E-4537-9328-858AEE0513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84815" y="1655745"/>
            <a:ext cx="5556669" cy="423734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plementing Gradient Descent in Python, Part 2: Extending for Any Number  of Inputs">
            <a:extLst>
              <a:ext uri="{FF2B5EF4-FFF2-40B4-BE49-F238E27FC236}">
                <a16:creationId xmlns:a16="http://schemas.microsoft.com/office/drawing/2014/main" id="{AA64951C-1666-4FA5-A511-A8D31EE66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22" y="1655745"/>
            <a:ext cx="5226063" cy="4237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229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964907"/>
            <a:ext cx="9587061" cy="628223"/>
          </a:xfrm>
        </p:spPr>
        <p:txBody>
          <a:bodyPr>
            <a:noAutofit/>
          </a:bodyPr>
          <a:lstStyle/>
          <a:p>
            <a:pPr algn="ctr"/>
            <a:r>
              <a:rPr lang="es-MX" sz="3200" dirty="0"/>
              <a:t>Descenso Gradiente / </a:t>
            </a:r>
            <a:r>
              <a:rPr lang="es-MX" sz="3200" dirty="0" err="1"/>
              <a:t>Batch</a:t>
            </a:r>
            <a:r>
              <a:rPr lang="es-MX" sz="3200" dirty="0"/>
              <a:t> </a:t>
            </a:r>
            <a:r>
              <a:rPr lang="es-MX" sz="3200" dirty="0" err="1"/>
              <a:t>Gradient</a:t>
            </a:r>
            <a:r>
              <a:rPr lang="es-MX" sz="3200" dirty="0"/>
              <a:t> </a:t>
            </a:r>
            <a:r>
              <a:rPr lang="es-MX" sz="3200" dirty="0" err="1"/>
              <a:t>Descent</a:t>
            </a:r>
            <a:endParaRPr lang="es-MX" sz="32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5124" name="Picture 4" descr="Gradient Descent">
            <a:extLst>
              <a:ext uri="{FF2B5EF4-FFF2-40B4-BE49-F238E27FC236}">
                <a16:creationId xmlns:a16="http://schemas.microsoft.com/office/drawing/2014/main" id="{0FC56C93-B195-494F-A338-8BE884E55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812" y="1589819"/>
            <a:ext cx="4790149" cy="448878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2081748-437D-43F5-9C58-0BDD261FDFF8}"/>
              </a:ext>
            </a:extLst>
          </p:cNvPr>
          <p:cNvSpPr txBox="1"/>
          <p:nvPr/>
        </p:nvSpPr>
        <p:spPr>
          <a:xfrm>
            <a:off x="1118648" y="1859757"/>
            <a:ext cx="4977352" cy="400110"/>
          </a:xfrm>
          <a:prstGeom prst="rect">
            <a:avLst/>
          </a:prstGeom>
          <a:noFill/>
        </p:spPr>
        <p:txBody>
          <a:bodyPr wrap="square" rtlCol="0">
            <a:spAutoFit/>
          </a:bodyPr>
          <a:lstStyle/>
          <a:p>
            <a:pPr algn="just"/>
            <a:r>
              <a:rPr lang="es-MX" sz="2000" dirty="0"/>
              <a:t>a = 15, b = 20</a:t>
            </a:r>
          </a:p>
        </p:txBody>
      </p:sp>
      <p:sp>
        <p:nvSpPr>
          <p:cNvPr id="6" name="CuadroTexto 5">
            <a:extLst>
              <a:ext uri="{FF2B5EF4-FFF2-40B4-BE49-F238E27FC236}">
                <a16:creationId xmlns:a16="http://schemas.microsoft.com/office/drawing/2014/main" id="{9E89E6CC-875B-4546-9FC8-CAC1C7A147CE}"/>
              </a:ext>
            </a:extLst>
          </p:cNvPr>
          <p:cNvSpPr txBox="1"/>
          <p:nvPr/>
        </p:nvSpPr>
        <p:spPr>
          <a:xfrm>
            <a:off x="1084081" y="2630918"/>
            <a:ext cx="4851662" cy="2308324"/>
          </a:xfrm>
          <a:prstGeom prst="rect">
            <a:avLst/>
          </a:prstGeom>
          <a:noFill/>
        </p:spPr>
        <p:txBody>
          <a:bodyPr wrap="square" rtlCol="0">
            <a:spAutoFit/>
          </a:bodyPr>
          <a:lstStyle/>
          <a:p>
            <a:pPr algn="just"/>
            <a:r>
              <a:rPr lang="es-ES" dirty="0"/>
              <a:t>Calculamos el error en dicho punto y vemos la pendiente de la función de error a nuestro alrededor. Determinamos, por ejemplo, que hay una dirección en la que el terreno sube con la mayor pendiente posible (flecha roja) y que hay otra en la que la pendiente es la menor posible (flecha verde):</a:t>
            </a:r>
            <a:endParaRPr lang="es-MX" dirty="0"/>
          </a:p>
        </p:txBody>
      </p:sp>
    </p:spTree>
    <p:extLst>
      <p:ext uri="{BB962C8B-B14F-4D97-AF65-F5344CB8AC3E}">
        <p14:creationId xmlns:p14="http://schemas.microsoft.com/office/powerpoint/2010/main" val="50618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964907"/>
            <a:ext cx="9587061" cy="628223"/>
          </a:xfrm>
        </p:spPr>
        <p:txBody>
          <a:bodyPr>
            <a:noAutofit/>
          </a:bodyPr>
          <a:lstStyle/>
          <a:p>
            <a:pPr algn="ctr"/>
            <a:r>
              <a:rPr lang="es-MX" sz="3200" dirty="0"/>
              <a:t>Descenso Gradiente / </a:t>
            </a:r>
            <a:r>
              <a:rPr lang="es-MX" sz="3200" dirty="0" err="1"/>
              <a:t>Batch</a:t>
            </a:r>
            <a:r>
              <a:rPr lang="es-MX" sz="3200" dirty="0"/>
              <a:t> </a:t>
            </a:r>
            <a:r>
              <a:rPr lang="es-MX" sz="3200" dirty="0" err="1"/>
              <a:t>Gradient</a:t>
            </a:r>
            <a:r>
              <a:rPr lang="es-MX" sz="3200" dirty="0"/>
              <a:t> </a:t>
            </a:r>
            <a:r>
              <a:rPr lang="es-MX" sz="3200" dirty="0" err="1"/>
              <a:t>Descent</a:t>
            </a:r>
            <a:endParaRPr lang="es-MX" sz="32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12081748-437D-43F5-9C58-0BDD261FDFF8}"/>
              </a:ext>
            </a:extLst>
          </p:cNvPr>
          <p:cNvSpPr txBox="1"/>
          <p:nvPr/>
        </p:nvSpPr>
        <p:spPr>
          <a:xfrm>
            <a:off x="1118648" y="1859757"/>
            <a:ext cx="4977352" cy="400110"/>
          </a:xfrm>
          <a:prstGeom prst="rect">
            <a:avLst/>
          </a:prstGeom>
          <a:noFill/>
        </p:spPr>
        <p:txBody>
          <a:bodyPr wrap="square" rtlCol="0">
            <a:spAutoFit/>
          </a:bodyPr>
          <a:lstStyle/>
          <a:p>
            <a:pPr algn="just"/>
            <a:r>
              <a:rPr lang="es-MX" sz="2000" dirty="0"/>
              <a:t>a = 16, b = 19</a:t>
            </a:r>
          </a:p>
        </p:txBody>
      </p:sp>
      <p:sp>
        <p:nvSpPr>
          <p:cNvPr id="6" name="CuadroTexto 5">
            <a:extLst>
              <a:ext uri="{FF2B5EF4-FFF2-40B4-BE49-F238E27FC236}">
                <a16:creationId xmlns:a16="http://schemas.microsoft.com/office/drawing/2014/main" id="{9E89E6CC-875B-4546-9FC8-CAC1C7A147CE}"/>
              </a:ext>
            </a:extLst>
          </p:cNvPr>
          <p:cNvSpPr txBox="1"/>
          <p:nvPr/>
        </p:nvSpPr>
        <p:spPr>
          <a:xfrm>
            <a:off x="1084081" y="2630918"/>
            <a:ext cx="4851662" cy="2031325"/>
          </a:xfrm>
          <a:prstGeom prst="rect">
            <a:avLst/>
          </a:prstGeom>
          <a:noFill/>
        </p:spPr>
        <p:txBody>
          <a:bodyPr wrap="square" rtlCol="0">
            <a:spAutoFit/>
          </a:bodyPr>
          <a:lstStyle/>
          <a:p>
            <a:pPr algn="just"/>
            <a:r>
              <a:rPr lang="es-ES" dirty="0"/>
              <a:t>De forma que modificamos nuestros valores iniciales a y b "hacia la dirección de la flecha verde". Esto puede significar que a pase de 15 a 16 (por ejemplo), y que b pase de 20 a 19. En el nuevo punto, volvemos a comprobar cuál es la pendiente a nuestro alrededor:</a:t>
            </a:r>
            <a:endParaRPr lang="es-MX" dirty="0"/>
          </a:p>
        </p:txBody>
      </p:sp>
      <p:pic>
        <p:nvPicPr>
          <p:cNvPr id="6146" name="Picture 2" descr="Gradient Descent">
            <a:extLst>
              <a:ext uri="{FF2B5EF4-FFF2-40B4-BE49-F238E27FC236}">
                <a16:creationId xmlns:a16="http://schemas.microsoft.com/office/drawing/2014/main" id="{F767D218-8C85-4366-BC07-5EFB9959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466" y="1699500"/>
            <a:ext cx="4522676" cy="427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20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964907"/>
            <a:ext cx="9587061" cy="628223"/>
          </a:xfrm>
        </p:spPr>
        <p:txBody>
          <a:bodyPr>
            <a:noAutofit/>
          </a:bodyPr>
          <a:lstStyle/>
          <a:p>
            <a:pPr algn="ctr"/>
            <a:r>
              <a:rPr lang="es-MX" sz="3200" dirty="0"/>
              <a:t>Descenso Gradiente / </a:t>
            </a:r>
            <a:r>
              <a:rPr lang="es-MX" sz="3200" dirty="0" err="1"/>
              <a:t>Batch</a:t>
            </a:r>
            <a:r>
              <a:rPr lang="es-MX" sz="3200" dirty="0"/>
              <a:t> </a:t>
            </a:r>
            <a:r>
              <a:rPr lang="es-MX" sz="3200" dirty="0" err="1"/>
              <a:t>Gradient</a:t>
            </a:r>
            <a:r>
              <a:rPr lang="es-MX" sz="3200" dirty="0"/>
              <a:t> </a:t>
            </a:r>
            <a:r>
              <a:rPr lang="es-MX" sz="3200" dirty="0" err="1"/>
              <a:t>Descent</a:t>
            </a:r>
            <a:endParaRPr lang="es-MX" sz="32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12081748-437D-43F5-9C58-0BDD261FDFF8}"/>
              </a:ext>
            </a:extLst>
          </p:cNvPr>
          <p:cNvSpPr txBox="1"/>
          <p:nvPr/>
        </p:nvSpPr>
        <p:spPr>
          <a:xfrm>
            <a:off x="1118648" y="1859757"/>
            <a:ext cx="4977352" cy="400110"/>
          </a:xfrm>
          <a:prstGeom prst="rect">
            <a:avLst/>
          </a:prstGeom>
          <a:noFill/>
        </p:spPr>
        <p:txBody>
          <a:bodyPr wrap="square" rtlCol="0">
            <a:spAutoFit/>
          </a:bodyPr>
          <a:lstStyle/>
          <a:p>
            <a:pPr algn="just"/>
            <a:r>
              <a:rPr lang="es-MX" sz="2000" dirty="0"/>
              <a:t>a = 16.5, b = 18</a:t>
            </a:r>
          </a:p>
        </p:txBody>
      </p:sp>
      <p:sp>
        <p:nvSpPr>
          <p:cNvPr id="6" name="CuadroTexto 5">
            <a:extLst>
              <a:ext uri="{FF2B5EF4-FFF2-40B4-BE49-F238E27FC236}">
                <a16:creationId xmlns:a16="http://schemas.microsoft.com/office/drawing/2014/main" id="{9E89E6CC-875B-4546-9FC8-CAC1C7A147CE}"/>
              </a:ext>
            </a:extLst>
          </p:cNvPr>
          <p:cNvSpPr txBox="1"/>
          <p:nvPr/>
        </p:nvSpPr>
        <p:spPr>
          <a:xfrm>
            <a:off x="1084081" y="2630918"/>
            <a:ext cx="4851662" cy="923330"/>
          </a:xfrm>
          <a:prstGeom prst="rect">
            <a:avLst/>
          </a:prstGeom>
          <a:noFill/>
        </p:spPr>
        <p:txBody>
          <a:bodyPr wrap="square" rtlCol="0">
            <a:spAutoFit/>
          </a:bodyPr>
          <a:lstStyle/>
          <a:p>
            <a:pPr algn="just"/>
            <a:r>
              <a:rPr lang="es-ES" b="0" i="0" dirty="0">
                <a:solidFill>
                  <a:srgbClr val="333333"/>
                </a:solidFill>
                <a:effectLst/>
                <a:latin typeface="Helvetica Neue"/>
              </a:rPr>
              <a:t>Este proceso se repite hasta que se alcance un punto en el que no sea posible modificar a y b disminuyendo el error:</a:t>
            </a:r>
            <a:endParaRPr lang="es-MX" dirty="0"/>
          </a:p>
        </p:txBody>
      </p:sp>
      <p:pic>
        <p:nvPicPr>
          <p:cNvPr id="7170" name="Picture 2" descr="Gradient Descent">
            <a:extLst>
              <a:ext uri="{FF2B5EF4-FFF2-40B4-BE49-F238E27FC236}">
                <a16:creationId xmlns:a16="http://schemas.microsoft.com/office/drawing/2014/main" id="{32A2F1BB-CB8D-4A56-B423-404A35261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95807"/>
            <a:ext cx="4575142" cy="4371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88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853769"/>
            <a:ext cx="9587061" cy="628223"/>
          </a:xfrm>
        </p:spPr>
        <p:txBody>
          <a:bodyPr anchor="ctr">
            <a:noAutofit/>
          </a:bodyPr>
          <a:lstStyle/>
          <a:p>
            <a:pPr algn="ctr"/>
            <a:r>
              <a:rPr lang="es-MX" sz="3200" dirty="0"/>
              <a:t>Taza de aprendizaje</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12081748-437D-43F5-9C58-0BDD261FDFF8}"/>
              </a:ext>
            </a:extLst>
          </p:cNvPr>
          <p:cNvSpPr txBox="1"/>
          <p:nvPr/>
        </p:nvSpPr>
        <p:spPr>
          <a:xfrm>
            <a:off x="900259" y="1644232"/>
            <a:ext cx="4977352" cy="4093428"/>
          </a:xfrm>
          <a:prstGeom prst="rect">
            <a:avLst/>
          </a:prstGeom>
          <a:noFill/>
        </p:spPr>
        <p:txBody>
          <a:bodyPr wrap="square" rtlCol="0">
            <a:spAutoFit/>
          </a:bodyPr>
          <a:lstStyle/>
          <a:p>
            <a:pPr algn="just"/>
            <a:r>
              <a:rPr lang="es-ES" sz="2000" dirty="0"/>
              <a:t>la tasa de aprendizaje sería la longitud del paso que da cada vez que decide cambiar de posición.</a:t>
            </a:r>
          </a:p>
          <a:p>
            <a:pPr algn="just"/>
            <a:endParaRPr lang="es-ES" sz="2000" dirty="0"/>
          </a:p>
          <a:p>
            <a:pPr algn="just"/>
            <a:r>
              <a:rPr lang="es-ES" sz="2000" dirty="0"/>
              <a:t>Si damos pasos muy grandes, es posible que lleguemos al punto de menor altura que estamos buscando y lo pasemos de largo.</a:t>
            </a:r>
          </a:p>
          <a:p>
            <a:pPr algn="just"/>
            <a:endParaRPr lang="es-ES" sz="2000" dirty="0"/>
          </a:p>
          <a:p>
            <a:pPr algn="just"/>
            <a:r>
              <a:rPr lang="es-ES" sz="2000" dirty="0"/>
              <a:t>Por el contrario, si damos pasos muy pequeños es más difícil que nos saltemos el mínimo buscado, pero tardaremos mucho más en llegar a él.</a:t>
            </a:r>
            <a:endParaRPr lang="es-MX" sz="2000" dirty="0"/>
          </a:p>
        </p:txBody>
      </p:sp>
      <p:pic>
        <p:nvPicPr>
          <p:cNvPr id="7170" name="Picture 2" descr="Gradient Descent">
            <a:extLst>
              <a:ext uri="{FF2B5EF4-FFF2-40B4-BE49-F238E27FC236}">
                <a16:creationId xmlns:a16="http://schemas.microsoft.com/office/drawing/2014/main" id="{32A2F1BB-CB8D-4A56-B423-404A35261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95807"/>
            <a:ext cx="4575142" cy="4371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27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853769"/>
            <a:ext cx="9587061" cy="628223"/>
          </a:xfrm>
        </p:spPr>
        <p:txBody>
          <a:bodyPr anchor="ctr">
            <a:noAutofit/>
          </a:bodyPr>
          <a:lstStyle/>
          <a:p>
            <a:pPr algn="ctr"/>
            <a:r>
              <a:rPr lang="es-MX" sz="3200" dirty="0"/>
              <a:t>Derivadas y gradientes</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8194" name="Picture 2" descr="Gradient Descent">
            <a:extLst>
              <a:ext uri="{FF2B5EF4-FFF2-40B4-BE49-F238E27FC236}">
                <a16:creationId xmlns:a16="http://schemas.microsoft.com/office/drawing/2014/main" id="{E4204085-8724-444B-A29F-BA6E8CF89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328" y="1628489"/>
            <a:ext cx="2672155" cy="7587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erivada de una función">
            <a:extLst>
              <a:ext uri="{FF2B5EF4-FFF2-40B4-BE49-F238E27FC236}">
                <a16:creationId xmlns:a16="http://schemas.microsoft.com/office/drawing/2014/main" id="{1E75666C-9067-4D4D-8489-3E866A0BD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081" y="2781586"/>
            <a:ext cx="3676650" cy="244792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536D2BE-E44B-4ECA-89A2-7B41B7F734EC}"/>
              </a:ext>
            </a:extLst>
          </p:cNvPr>
          <p:cNvSpPr txBox="1"/>
          <p:nvPr/>
        </p:nvSpPr>
        <p:spPr>
          <a:xfrm>
            <a:off x="5165889" y="1628489"/>
            <a:ext cx="5505253" cy="3693319"/>
          </a:xfrm>
          <a:prstGeom prst="rect">
            <a:avLst/>
          </a:prstGeom>
          <a:noFill/>
        </p:spPr>
        <p:txBody>
          <a:bodyPr wrap="square" rtlCol="0">
            <a:spAutoFit/>
          </a:bodyPr>
          <a:lstStyle/>
          <a:p>
            <a:pPr algn="just"/>
            <a:r>
              <a:rPr lang="es-ES" dirty="0"/>
              <a:t>La derivada de f(x) en un punto determina la rapidez con la que la función cambia en dicho punto. Si la derivada en un punto es cero, significa que la función en dicho punto es </a:t>
            </a:r>
            <a:r>
              <a:rPr lang="es-ES" b="1" dirty="0"/>
              <a:t>horizontal (ni sube ni baja)</a:t>
            </a:r>
            <a:r>
              <a:rPr lang="es-ES" dirty="0"/>
              <a:t>. Si la derivada en un punto es un número </a:t>
            </a:r>
            <a:r>
              <a:rPr lang="es-ES" b="1" dirty="0"/>
              <a:t>alto y positivo </a:t>
            </a:r>
            <a:r>
              <a:rPr lang="es-ES" dirty="0"/>
              <a:t>significa que la función </a:t>
            </a:r>
            <a:r>
              <a:rPr lang="es-ES" b="1" dirty="0"/>
              <a:t>crece</a:t>
            </a:r>
            <a:r>
              <a:rPr lang="es-ES" dirty="0"/>
              <a:t> mucho en ese punto. Por último, si la derivada en un punto es un número alto pero </a:t>
            </a:r>
            <a:r>
              <a:rPr lang="es-ES" b="1" dirty="0"/>
              <a:t>negativo</a:t>
            </a:r>
            <a:r>
              <a:rPr lang="es-ES" dirty="0"/>
              <a:t>, significa que la función </a:t>
            </a:r>
            <a:r>
              <a:rPr lang="es-ES" b="1" dirty="0"/>
              <a:t>decrece</a:t>
            </a:r>
            <a:r>
              <a:rPr lang="es-ES" dirty="0"/>
              <a:t> mucho en ese punto. El concepto de derivada en un punto se muestra gráficamente dibujando la recta tangente a la función en dicho punto.</a:t>
            </a:r>
            <a:endParaRPr lang="es-MX" dirty="0"/>
          </a:p>
        </p:txBody>
      </p:sp>
    </p:spTree>
    <p:extLst>
      <p:ext uri="{BB962C8B-B14F-4D97-AF65-F5344CB8AC3E}">
        <p14:creationId xmlns:p14="http://schemas.microsoft.com/office/powerpoint/2010/main" val="3629915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853769"/>
            <a:ext cx="9587061" cy="628223"/>
          </a:xfrm>
        </p:spPr>
        <p:txBody>
          <a:bodyPr anchor="ctr">
            <a:noAutofit/>
          </a:bodyPr>
          <a:lstStyle/>
          <a:p>
            <a:pPr algn="ctr"/>
            <a:r>
              <a:rPr lang="es-MX" sz="3200" dirty="0"/>
              <a:t>Gradientes</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Autofit/>
          </a:bodyPr>
          <a:lstStyle/>
          <a:p>
            <a:r>
              <a:rPr lang="en-US" sz="14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Reconocimiento</a:t>
            </a:r>
            <a:r>
              <a:rPr lang="en-US" sz="1400" dirty="0"/>
              <a:t> de </a:t>
            </a:r>
            <a:r>
              <a:rPr lang="es-MX" sz="14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fontScale="85000"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MCPI Abril 2021</a:t>
            </a:r>
          </a:p>
        </p:txBody>
      </p:sp>
      <p:sp>
        <p:nvSpPr>
          <p:cNvPr id="6" name="CuadroTexto 5">
            <a:extLst>
              <a:ext uri="{FF2B5EF4-FFF2-40B4-BE49-F238E27FC236}">
                <a16:creationId xmlns:a16="http://schemas.microsoft.com/office/drawing/2014/main" id="{7536D2BE-E44B-4ECA-89A2-7B41B7F734EC}"/>
              </a:ext>
            </a:extLst>
          </p:cNvPr>
          <p:cNvSpPr txBox="1"/>
          <p:nvPr/>
        </p:nvSpPr>
        <p:spPr>
          <a:xfrm>
            <a:off x="1084081" y="1628489"/>
            <a:ext cx="9587061" cy="1200329"/>
          </a:xfrm>
          <a:prstGeom prst="rect">
            <a:avLst/>
          </a:prstGeom>
          <a:noFill/>
        </p:spPr>
        <p:txBody>
          <a:bodyPr wrap="square" rtlCol="0">
            <a:spAutoFit/>
          </a:bodyPr>
          <a:lstStyle/>
          <a:p>
            <a:pPr algn="just"/>
            <a:r>
              <a:rPr lang="es-ES" dirty="0"/>
              <a:t>Trabajando con una función de más de una variable, el concepto de derivada se generaliza en el concepto de </a:t>
            </a:r>
            <a:r>
              <a:rPr lang="es-ES" b="1" dirty="0"/>
              <a:t>gradiente.</a:t>
            </a:r>
          </a:p>
          <a:p>
            <a:pPr algn="just"/>
            <a:r>
              <a:rPr lang="es-ES" dirty="0"/>
              <a:t>El gradiente en un punto se define como un vector formado por las </a:t>
            </a:r>
            <a:r>
              <a:rPr lang="es-ES" b="1" dirty="0"/>
              <a:t>derivadas</a:t>
            </a:r>
            <a:r>
              <a:rPr lang="es-ES" dirty="0"/>
              <a:t> </a:t>
            </a:r>
            <a:r>
              <a:rPr lang="es-ES" b="1" dirty="0"/>
              <a:t>parciales</a:t>
            </a:r>
            <a:r>
              <a:rPr lang="es-ES" dirty="0"/>
              <a:t> de la función con respecto a cada una de las variables de la función.</a:t>
            </a:r>
            <a:endParaRPr lang="es-MX" dirty="0"/>
          </a:p>
        </p:txBody>
      </p:sp>
      <p:pic>
        <p:nvPicPr>
          <p:cNvPr id="9218" name="Picture 2" descr="Gradiente de una función">
            <a:extLst>
              <a:ext uri="{FF2B5EF4-FFF2-40B4-BE49-F238E27FC236}">
                <a16:creationId xmlns:a16="http://schemas.microsoft.com/office/drawing/2014/main" id="{DF0E8AD2-87A6-45DD-A547-CDC48D2CA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563" y="2975315"/>
            <a:ext cx="4594108" cy="92738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0EFC05D-E338-4854-9C3A-A4B4CBB32785}"/>
              </a:ext>
            </a:extLst>
          </p:cNvPr>
          <p:cNvSpPr txBox="1"/>
          <p:nvPr/>
        </p:nvSpPr>
        <p:spPr>
          <a:xfrm>
            <a:off x="1084081" y="4375612"/>
            <a:ext cx="9587061" cy="1477328"/>
          </a:xfrm>
          <a:prstGeom prst="rect">
            <a:avLst/>
          </a:prstGeom>
          <a:noFill/>
        </p:spPr>
        <p:txBody>
          <a:bodyPr wrap="square" rtlCol="0">
            <a:spAutoFit/>
          </a:bodyPr>
          <a:lstStyle/>
          <a:p>
            <a:pPr algn="just"/>
            <a:r>
              <a:rPr lang="es-ES" dirty="0"/>
              <a:t>Esto supone que si tenemos una función de dos variables a y b, el gradiente en un </a:t>
            </a:r>
          </a:p>
          <a:p>
            <a:pPr algn="just"/>
            <a:r>
              <a:rPr lang="es-ES" dirty="0"/>
              <a:t>punto estará formado por dos valores: el primero representando la derivada parcial </a:t>
            </a:r>
          </a:p>
          <a:p>
            <a:pPr algn="just"/>
            <a:r>
              <a:rPr lang="es-ES" dirty="0"/>
              <a:t>con respecto a la variable a, y el segundo representando la derivada parcial con </a:t>
            </a:r>
          </a:p>
          <a:p>
            <a:pPr algn="just"/>
            <a:r>
              <a:rPr lang="es-ES" dirty="0"/>
              <a:t>respecto a la variable b. Si tuviésemos una función de 5 variables, el gradiente estaría formado por 5 valores, uno para cada variable.</a:t>
            </a:r>
            <a:endParaRPr lang="es-MX" dirty="0"/>
          </a:p>
        </p:txBody>
      </p:sp>
    </p:spTree>
    <p:extLst>
      <p:ext uri="{BB962C8B-B14F-4D97-AF65-F5344CB8AC3E}">
        <p14:creationId xmlns:p14="http://schemas.microsoft.com/office/powerpoint/2010/main" val="245109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853769"/>
            <a:ext cx="9587061" cy="628223"/>
          </a:xfrm>
        </p:spPr>
        <p:txBody>
          <a:bodyPr anchor="ctr">
            <a:noAutofit/>
          </a:bodyPr>
          <a:lstStyle/>
          <a:p>
            <a:pPr algn="ctr"/>
            <a:r>
              <a:rPr lang="es-MX" sz="3200" dirty="0"/>
              <a:t>Ejemplo</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Autofit/>
          </a:bodyPr>
          <a:lstStyle/>
          <a:p>
            <a:r>
              <a:rPr lang="en-US" sz="14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Reconocimiento</a:t>
            </a:r>
            <a:r>
              <a:rPr lang="en-US" sz="1400" dirty="0"/>
              <a:t> de </a:t>
            </a:r>
            <a:r>
              <a:rPr lang="es-MX" sz="14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fontScale="85000"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MCPI Abril 2021</a:t>
            </a:r>
          </a:p>
        </p:txBody>
      </p:sp>
      <p:sp>
        <p:nvSpPr>
          <p:cNvPr id="6" name="CuadroTexto 5">
            <a:extLst>
              <a:ext uri="{FF2B5EF4-FFF2-40B4-BE49-F238E27FC236}">
                <a16:creationId xmlns:a16="http://schemas.microsoft.com/office/drawing/2014/main" id="{7536D2BE-E44B-4ECA-89A2-7B41B7F734EC}"/>
              </a:ext>
            </a:extLst>
          </p:cNvPr>
          <p:cNvSpPr txBox="1"/>
          <p:nvPr/>
        </p:nvSpPr>
        <p:spPr>
          <a:xfrm>
            <a:off x="601297" y="1628489"/>
            <a:ext cx="5241942" cy="4247317"/>
          </a:xfrm>
          <a:prstGeom prst="rect">
            <a:avLst/>
          </a:prstGeom>
          <a:noFill/>
        </p:spPr>
        <p:txBody>
          <a:bodyPr wrap="square" rtlCol="0">
            <a:spAutoFit/>
          </a:bodyPr>
          <a:lstStyle/>
          <a:p>
            <a:pPr algn="just"/>
            <a:r>
              <a:rPr lang="es-ES" dirty="0"/>
              <a:t>Supongamos que </a:t>
            </a:r>
            <a:r>
              <a:rPr lang="es-ES" b="1" dirty="0"/>
              <a:t>a</a:t>
            </a:r>
            <a:r>
              <a:rPr lang="es-ES" dirty="0"/>
              <a:t> toma el valor </a:t>
            </a:r>
            <a:r>
              <a:rPr lang="es-ES" b="1" dirty="0"/>
              <a:t>10</a:t>
            </a:r>
            <a:r>
              <a:rPr lang="es-ES" dirty="0"/>
              <a:t> y </a:t>
            </a:r>
            <a:r>
              <a:rPr lang="es-ES" b="1" dirty="0"/>
              <a:t>b</a:t>
            </a:r>
            <a:r>
              <a:rPr lang="es-ES" dirty="0"/>
              <a:t> toma el valor </a:t>
            </a:r>
            <a:r>
              <a:rPr lang="es-ES" b="1" dirty="0"/>
              <a:t>5</a:t>
            </a:r>
            <a:r>
              <a:rPr lang="es-ES" dirty="0"/>
              <a:t>, en dicho punto el </a:t>
            </a:r>
            <a:r>
              <a:rPr lang="es-ES" b="1" dirty="0"/>
              <a:t>error</a:t>
            </a:r>
            <a:r>
              <a:rPr lang="es-ES" dirty="0"/>
              <a:t> es </a:t>
            </a:r>
            <a:r>
              <a:rPr lang="es-ES" b="1" dirty="0"/>
              <a:t>50</a:t>
            </a:r>
            <a:r>
              <a:rPr lang="es-ES" dirty="0"/>
              <a:t> (por ejemplo). </a:t>
            </a:r>
          </a:p>
          <a:p>
            <a:pPr algn="just"/>
            <a:endParaRPr lang="es-ES" dirty="0"/>
          </a:p>
          <a:p>
            <a:pPr algn="just"/>
            <a:endParaRPr lang="es-ES" dirty="0"/>
          </a:p>
          <a:p>
            <a:pPr algn="just"/>
            <a:endParaRPr lang="es-ES" dirty="0"/>
          </a:p>
          <a:p>
            <a:pPr algn="just"/>
            <a:endParaRPr lang="es-ES" dirty="0"/>
          </a:p>
          <a:p>
            <a:pPr algn="just"/>
            <a:r>
              <a:rPr lang="es-ES" dirty="0"/>
              <a:t>Calculamos el gradiente de la función de </a:t>
            </a:r>
            <a:r>
              <a:rPr lang="es-ES" b="1" dirty="0"/>
              <a:t>error</a:t>
            </a:r>
            <a:r>
              <a:rPr lang="es-ES" dirty="0"/>
              <a:t> con respecto a las variables </a:t>
            </a:r>
            <a:r>
              <a:rPr lang="es-ES" b="1" dirty="0"/>
              <a:t>a</a:t>
            </a:r>
            <a:r>
              <a:rPr lang="es-ES" dirty="0"/>
              <a:t> y </a:t>
            </a:r>
            <a:r>
              <a:rPr lang="es-ES" b="1" dirty="0"/>
              <a:t>b</a:t>
            </a:r>
            <a:r>
              <a:rPr lang="es-ES" dirty="0"/>
              <a:t> en el punto (10, 5) y obtenemos el </a:t>
            </a:r>
            <a:r>
              <a:rPr lang="es-ES" b="1" dirty="0"/>
              <a:t>vector (2, 4). </a:t>
            </a:r>
            <a:r>
              <a:rPr lang="es-ES" dirty="0"/>
              <a:t>El "2" significa que si </a:t>
            </a:r>
            <a:r>
              <a:rPr lang="es-ES" b="1" dirty="0"/>
              <a:t>a</a:t>
            </a:r>
            <a:r>
              <a:rPr lang="es-ES" dirty="0"/>
              <a:t> aumenta en una cierta cantidad, el </a:t>
            </a:r>
            <a:r>
              <a:rPr lang="es-ES" b="1" dirty="0"/>
              <a:t>error</a:t>
            </a:r>
            <a:r>
              <a:rPr lang="es-ES" dirty="0"/>
              <a:t> aumenta el doble. El "4" implica algo parecido: Si </a:t>
            </a:r>
            <a:r>
              <a:rPr lang="es-ES" b="1" dirty="0"/>
              <a:t>b</a:t>
            </a:r>
            <a:r>
              <a:rPr lang="es-ES" dirty="0"/>
              <a:t> aumenta en una cierta cantidad, el </a:t>
            </a:r>
            <a:r>
              <a:rPr lang="es-ES" b="1" dirty="0"/>
              <a:t>error</a:t>
            </a:r>
            <a:r>
              <a:rPr lang="es-ES" dirty="0"/>
              <a:t> aumenta la misma cantidad multiplicada por 4.</a:t>
            </a:r>
          </a:p>
        </p:txBody>
      </p:sp>
      <p:pic>
        <p:nvPicPr>
          <p:cNvPr id="10242" name="Picture 2" descr="Perfil del error cometido">
            <a:extLst>
              <a:ext uri="{FF2B5EF4-FFF2-40B4-BE49-F238E27FC236}">
                <a16:creationId xmlns:a16="http://schemas.microsoft.com/office/drawing/2014/main" id="{C15AFECC-9722-494A-9559-5A121904B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514" y="1481992"/>
            <a:ext cx="4921405" cy="4473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radiente de una función">
            <a:extLst>
              <a:ext uri="{FF2B5EF4-FFF2-40B4-BE49-F238E27FC236}">
                <a16:creationId xmlns:a16="http://schemas.microsoft.com/office/drawing/2014/main" id="{97D3635C-250E-4747-A886-4313FB3C9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998" y="2597494"/>
            <a:ext cx="4119148" cy="83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0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77762" y="814079"/>
            <a:ext cx="9527443" cy="763398"/>
          </a:xfrm>
        </p:spPr>
        <p:txBody>
          <a:bodyPr>
            <a:normAutofit fontScale="90000"/>
          </a:bodyPr>
          <a:lstStyle/>
          <a:p>
            <a:pPr algn="ctr"/>
            <a:r>
              <a:rPr lang="es-MX" dirty="0"/>
              <a:t>¿Qué son?</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6" name="CuadroTexto 5">
            <a:extLst>
              <a:ext uri="{FF2B5EF4-FFF2-40B4-BE49-F238E27FC236}">
                <a16:creationId xmlns:a16="http://schemas.microsoft.com/office/drawing/2014/main" id="{8B9E2496-AA56-48C1-AFC9-CC75F4200E90}"/>
              </a:ext>
            </a:extLst>
          </p:cNvPr>
          <p:cNvSpPr txBox="1"/>
          <p:nvPr/>
        </p:nvSpPr>
        <p:spPr>
          <a:xfrm>
            <a:off x="1077763" y="2231472"/>
            <a:ext cx="9710479" cy="1477328"/>
          </a:xfrm>
          <a:prstGeom prst="rect">
            <a:avLst/>
          </a:prstGeom>
          <a:noFill/>
        </p:spPr>
        <p:txBody>
          <a:bodyPr wrap="square" rtlCol="0">
            <a:spAutoFit/>
          </a:bodyPr>
          <a:lstStyle/>
          <a:p>
            <a:pPr algn="just"/>
            <a:r>
              <a:rPr lang="es-ES" b="1" dirty="0"/>
              <a:t>Algoritmo: </a:t>
            </a:r>
            <a:r>
              <a:rPr lang="es-ES" dirty="0"/>
              <a:t>Conjunto ordenado y finito de operaciones que permite hallar la solución de un problema. El algoritmo es ese conjunto de pasos que nos permiten alcanzar un objetivo. Es decir, no es más que un concepto teórico, una descripción de lo que haríamos para crear el modelo predictivo (como construir un árbol de decisión, por ejemplo)</a:t>
            </a:r>
            <a:endParaRPr lang="es-MX" dirty="0"/>
          </a:p>
        </p:txBody>
      </p:sp>
      <p:sp>
        <p:nvSpPr>
          <p:cNvPr id="7" name="CuadroTexto 6">
            <a:extLst>
              <a:ext uri="{FF2B5EF4-FFF2-40B4-BE49-F238E27FC236}">
                <a16:creationId xmlns:a16="http://schemas.microsoft.com/office/drawing/2014/main" id="{BDB84FB6-DBA5-4885-9668-E18EA9ACA473}"/>
              </a:ext>
            </a:extLst>
          </p:cNvPr>
          <p:cNvSpPr txBox="1"/>
          <p:nvPr/>
        </p:nvSpPr>
        <p:spPr>
          <a:xfrm>
            <a:off x="1077762" y="3936913"/>
            <a:ext cx="9710479" cy="1200329"/>
          </a:xfrm>
          <a:prstGeom prst="rect">
            <a:avLst/>
          </a:prstGeom>
          <a:noFill/>
        </p:spPr>
        <p:txBody>
          <a:bodyPr wrap="square" rtlCol="0">
            <a:spAutoFit/>
          </a:bodyPr>
          <a:lstStyle/>
          <a:p>
            <a:pPr algn="just"/>
            <a:r>
              <a:rPr lang="es-ES" b="1" dirty="0"/>
              <a:t>En machine </a:t>
            </a:r>
            <a:r>
              <a:rPr lang="es-ES" b="1" dirty="0" err="1"/>
              <a:t>learning</a:t>
            </a:r>
            <a:r>
              <a:rPr lang="es-ES" b="1" dirty="0"/>
              <a:t> </a:t>
            </a:r>
            <a:r>
              <a:rPr lang="es-ES" dirty="0"/>
              <a:t>los algoritmos</a:t>
            </a:r>
            <a:r>
              <a:rPr lang="es-ES" b="1" dirty="0"/>
              <a:t> </a:t>
            </a:r>
            <a:r>
              <a:rPr lang="es-ES" b="0" i="0" dirty="0">
                <a:solidFill>
                  <a:srgbClr val="333333"/>
                </a:solidFill>
                <a:effectLst/>
                <a:latin typeface="Helvetica Neue"/>
              </a:rPr>
              <a:t>permiten a un ordenador aprender a realizar una actividad de forma autónoma, se usan los algoritmos programados que reciben y analizan los datos de entrada para predecir los valores de salida dentro del </a:t>
            </a:r>
            <a:r>
              <a:rPr lang="es-ES" b="1" i="0" dirty="0">
                <a:solidFill>
                  <a:srgbClr val="333333"/>
                </a:solidFill>
                <a:effectLst/>
                <a:latin typeface="Helvetica Neue"/>
              </a:rPr>
              <a:t>rango aceptable, </a:t>
            </a:r>
            <a:r>
              <a:rPr lang="es-ES" i="0" dirty="0">
                <a:solidFill>
                  <a:srgbClr val="333333"/>
                </a:solidFill>
                <a:effectLst/>
                <a:latin typeface="Helvetica Neue"/>
              </a:rPr>
              <a:t> cuando se llega a esta salida aceptable es cuando obtendremos un </a:t>
            </a:r>
            <a:r>
              <a:rPr lang="es-ES" b="1" i="0" dirty="0">
                <a:solidFill>
                  <a:srgbClr val="333333"/>
                </a:solidFill>
                <a:effectLst/>
                <a:latin typeface="Helvetica Neue"/>
              </a:rPr>
              <a:t> modelo</a:t>
            </a:r>
            <a:r>
              <a:rPr lang="es-ES" i="0" dirty="0">
                <a:solidFill>
                  <a:srgbClr val="333333"/>
                </a:solidFill>
                <a:effectLst/>
                <a:latin typeface="Helvetica Neue"/>
              </a:rPr>
              <a:t> aceptable.</a:t>
            </a:r>
            <a:endParaRPr lang="es-ES" b="1" i="0" dirty="0">
              <a:solidFill>
                <a:srgbClr val="333333"/>
              </a:solidFill>
              <a:effectLst/>
              <a:latin typeface="Helvetica Neue"/>
            </a:endParaRPr>
          </a:p>
        </p:txBody>
      </p:sp>
    </p:spTree>
    <p:extLst>
      <p:ext uri="{BB962C8B-B14F-4D97-AF65-F5344CB8AC3E}">
        <p14:creationId xmlns:p14="http://schemas.microsoft.com/office/powerpoint/2010/main" val="2042908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853769"/>
            <a:ext cx="9587061" cy="628223"/>
          </a:xfrm>
        </p:spPr>
        <p:txBody>
          <a:bodyPr anchor="ctr">
            <a:noAutofit/>
          </a:bodyPr>
          <a:lstStyle/>
          <a:p>
            <a:pPr algn="ctr"/>
            <a:r>
              <a:rPr lang="es-MX" sz="3200" dirty="0"/>
              <a:t>Ejemplo</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Autofit/>
          </a:bodyPr>
          <a:lstStyle/>
          <a:p>
            <a:r>
              <a:rPr lang="en-US" sz="14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Reconocimiento</a:t>
            </a:r>
            <a:r>
              <a:rPr lang="en-US" sz="1400" dirty="0"/>
              <a:t> de </a:t>
            </a:r>
            <a:r>
              <a:rPr lang="es-MX" sz="14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fontScale="85000"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MCPI Abril 2021</a:t>
            </a:r>
          </a:p>
        </p:txBody>
      </p:sp>
      <p:sp>
        <p:nvSpPr>
          <p:cNvPr id="6" name="CuadroTexto 5">
            <a:extLst>
              <a:ext uri="{FF2B5EF4-FFF2-40B4-BE49-F238E27FC236}">
                <a16:creationId xmlns:a16="http://schemas.microsoft.com/office/drawing/2014/main" id="{7536D2BE-E44B-4ECA-89A2-7B41B7F734EC}"/>
              </a:ext>
            </a:extLst>
          </p:cNvPr>
          <p:cNvSpPr txBox="1"/>
          <p:nvPr/>
        </p:nvSpPr>
        <p:spPr>
          <a:xfrm>
            <a:off x="601297" y="1628489"/>
            <a:ext cx="5241942" cy="1754326"/>
          </a:xfrm>
          <a:prstGeom prst="rect">
            <a:avLst/>
          </a:prstGeom>
          <a:noFill/>
        </p:spPr>
        <p:txBody>
          <a:bodyPr wrap="square" rtlCol="0">
            <a:spAutoFit/>
          </a:bodyPr>
          <a:lstStyle/>
          <a:p>
            <a:pPr algn="just"/>
            <a:r>
              <a:rPr lang="es-ES" dirty="0"/>
              <a:t>Entonces, si al aumentar </a:t>
            </a:r>
            <a:r>
              <a:rPr lang="es-ES" b="1" dirty="0"/>
              <a:t>a</a:t>
            </a:r>
            <a:r>
              <a:rPr lang="es-ES" dirty="0"/>
              <a:t> y </a:t>
            </a:r>
            <a:r>
              <a:rPr lang="es-ES" b="1" dirty="0"/>
              <a:t>b</a:t>
            </a:r>
            <a:r>
              <a:rPr lang="es-ES" dirty="0"/>
              <a:t> aumenta el error, si disminuimos </a:t>
            </a:r>
            <a:r>
              <a:rPr lang="es-ES" b="1" dirty="0"/>
              <a:t>a</a:t>
            </a:r>
            <a:r>
              <a:rPr lang="es-ES" dirty="0"/>
              <a:t> y </a:t>
            </a:r>
            <a:r>
              <a:rPr lang="es-ES" b="1" dirty="0"/>
              <a:t>b</a:t>
            </a:r>
            <a:r>
              <a:rPr lang="es-ES" dirty="0"/>
              <a:t> ¡el error deberá disminuir!. Si por </a:t>
            </a:r>
            <a:r>
              <a:rPr lang="es-ES" b="1" dirty="0"/>
              <a:t>Δ</a:t>
            </a:r>
            <a:r>
              <a:rPr lang="es-ES" dirty="0"/>
              <a:t> entendemos "incremento", los incrementos a aplicar a </a:t>
            </a:r>
            <a:r>
              <a:rPr lang="es-ES" b="1" dirty="0" err="1"/>
              <a:t>a</a:t>
            </a:r>
            <a:r>
              <a:rPr lang="es-ES" dirty="0"/>
              <a:t> y a </a:t>
            </a:r>
            <a:r>
              <a:rPr lang="es-ES" b="1" dirty="0"/>
              <a:t>b</a:t>
            </a:r>
            <a:r>
              <a:rPr lang="es-ES" dirty="0"/>
              <a:t> para disminuir el error podrían ser los siguientes:</a:t>
            </a:r>
          </a:p>
          <a:p>
            <a:pPr algn="just"/>
            <a:endParaRPr lang="es-ES" dirty="0"/>
          </a:p>
        </p:txBody>
      </p:sp>
      <p:pic>
        <p:nvPicPr>
          <p:cNvPr id="10242" name="Picture 2" descr="Perfil del error cometido">
            <a:extLst>
              <a:ext uri="{FF2B5EF4-FFF2-40B4-BE49-F238E27FC236}">
                <a16:creationId xmlns:a16="http://schemas.microsoft.com/office/drawing/2014/main" id="{C15AFECC-9722-494A-9559-5A121904B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514" y="1481992"/>
            <a:ext cx="4921405" cy="447330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ncremento de a">
            <a:extLst>
              <a:ext uri="{FF2B5EF4-FFF2-40B4-BE49-F238E27FC236}">
                <a16:creationId xmlns:a16="http://schemas.microsoft.com/office/drawing/2014/main" id="{73F3F5C6-E917-4AFA-88F2-BACD97ADE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86" y="3803747"/>
            <a:ext cx="1968741" cy="117433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cremento de b">
            <a:extLst>
              <a:ext uri="{FF2B5EF4-FFF2-40B4-BE49-F238E27FC236}">
                <a16:creationId xmlns:a16="http://schemas.microsoft.com/office/drawing/2014/main" id="{BC197B73-C036-428A-98C4-62C1C19BD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919" y="3803746"/>
            <a:ext cx="2267685" cy="117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23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84081" y="853769"/>
            <a:ext cx="9587061" cy="628223"/>
          </a:xfrm>
        </p:spPr>
        <p:txBody>
          <a:bodyPr anchor="ctr">
            <a:noAutofit/>
          </a:bodyPr>
          <a:lstStyle/>
          <a:p>
            <a:pPr algn="ctr"/>
            <a:r>
              <a:rPr lang="es-ES" sz="3200" dirty="0"/>
              <a:t>Elección de la tasa de aprendizaje</a:t>
            </a:r>
            <a:endParaRPr lang="es-MX" sz="32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Autofit/>
          </a:bodyPr>
          <a:lstStyle/>
          <a:p>
            <a:r>
              <a:rPr lang="en-US" sz="14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Reconocimiento</a:t>
            </a:r>
            <a:r>
              <a:rPr lang="en-US" sz="1400" dirty="0"/>
              <a:t> de </a:t>
            </a:r>
            <a:r>
              <a:rPr lang="es-MX" sz="14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fontScale="85000"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400" dirty="0"/>
              <a:t>MCPI Abril 2021</a:t>
            </a:r>
          </a:p>
        </p:txBody>
      </p:sp>
      <p:sp>
        <p:nvSpPr>
          <p:cNvPr id="6" name="CuadroTexto 5">
            <a:extLst>
              <a:ext uri="{FF2B5EF4-FFF2-40B4-BE49-F238E27FC236}">
                <a16:creationId xmlns:a16="http://schemas.microsoft.com/office/drawing/2014/main" id="{7536D2BE-E44B-4ECA-89A2-7B41B7F734EC}"/>
              </a:ext>
            </a:extLst>
          </p:cNvPr>
          <p:cNvSpPr txBox="1"/>
          <p:nvPr/>
        </p:nvSpPr>
        <p:spPr>
          <a:xfrm>
            <a:off x="601296" y="1628489"/>
            <a:ext cx="10995971" cy="1754326"/>
          </a:xfrm>
          <a:prstGeom prst="rect">
            <a:avLst/>
          </a:prstGeom>
          <a:noFill/>
        </p:spPr>
        <p:txBody>
          <a:bodyPr wrap="square" rtlCol="0">
            <a:spAutoFit/>
          </a:bodyPr>
          <a:lstStyle/>
          <a:p>
            <a:pPr algn="just"/>
            <a:r>
              <a:rPr lang="es-ES" dirty="0"/>
              <a:t>Restar la derivada parcial supone, en cualquier caso, restar una cantidad demasiado grande. Si estamos en el punto en el que la variable </a:t>
            </a:r>
            <a:r>
              <a:rPr lang="es-ES" b="1" dirty="0"/>
              <a:t>a</a:t>
            </a:r>
            <a:r>
              <a:rPr lang="es-ES" dirty="0"/>
              <a:t> toma el valor </a:t>
            </a:r>
            <a:r>
              <a:rPr lang="es-ES" b="1" dirty="0"/>
              <a:t>10</a:t>
            </a:r>
            <a:r>
              <a:rPr lang="es-ES" dirty="0"/>
              <a:t> y en dicho punto la derivada parcial con respecto a </a:t>
            </a:r>
            <a:r>
              <a:rPr lang="es-ES" b="1" dirty="0" err="1"/>
              <a:t>a</a:t>
            </a:r>
            <a:r>
              <a:rPr lang="es-ES" dirty="0"/>
              <a:t> vale </a:t>
            </a:r>
            <a:r>
              <a:rPr lang="es-ES" b="1" dirty="0"/>
              <a:t>7</a:t>
            </a:r>
            <a:r>
              <a:rPr lang="es-ES" dirty="0"/>
              <a:t>, restar a </a:t>
            </a:r>
            <a:r>
              <a:rPr lang="es-ES" b="1" dirty="0" err="1"/>
              <a:t>a</a:t>
            </a:r>
            <a:r>
              <a:rPr lang="es-ES" dirty="0"/>
              <a:t> el valor </a:t>
            </a:r>
            <a:r>
              <a:rPr lang="es-ES" b="1" dirty="0"/>
              <a:t>7</a:t>
            </a:r>
            <a:r>
              <a:rPr lang="es-ES" dirty="0"/>
              <a:t> supondría pasar </a:t>
            </a:r>
            <a:r>
              <a:rPr lang="es-ES" b="1" dirty="0"/>
              <a:t>a</a:t>
            </a:r>
            <a:r>
              <a:rPr lang="es-ES" dirty="0"/>
              <a:t> de </a:t>
            </a:r>
            <a:r>
              <a:rPr lang="es-ES" b="1" dirty="0"/>
              <a:t>10</a:t>
            </a:r>
            <a:r>
              <a:rPr lang="es-ES" dirty="0"/>
              <a:t> a </a:t>
            </a:r>
            <a:r>
              <a:rPr lang="es-ES" b="1" dirty="0"/>
              <a:t>3</a:t>
            </a:r>
            <a:r>
              <a:rPr lang="es-ES" dirty="0"/>
              <a:t>. Eso es un salto demasiado grande: no sabemos que forma tiene nuestra función de error entre dichos valores, tal vez tenga un mínimo que estemos saltando. Así que lo que hacemos es multiplicar las derivadas parciales por una pequeña cantidad.</a:t>
            </a:r>
          </a:p>
        </p:txBody>
      </p:sp>
      <p:pic>
        <p:nvPicPr>
          <p:cNvPr id="12290" name="Picture 2" descr="Incrementos de a y b">
            <a:extLst>
              <a:ext uri="{FF2B5EF4-FFF2-40B4-BE49-F238E27FC236}">
                <a16:creationId xmlns:a16="http://schemas.microsoft.com/office/drawing/2014/main" id="{22F9035E-434C-409E-8AFC-160851FB6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371" y="3429000"/>
            <a:ext cx="2720896" cy="257523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2D5D86E-0510-45D4-9DEC-2918E7689013}"/>
              </a:ext>
            </a:extLst>
          </p:cNvPr>
          <p:cNvSpPr txBox="1"/>
          <p:nvPr/>
        </p:nvSpPr>
        <p:spPr>
          <a:xfrm>
            <a:off x="601296" y="3429000"/>
            <a:ext cx="8151542" cy="2585323"/>
          </a:xfrm>
          <a:prstGeom prst="rect">
            <a:avLst/>
          </a:prstGeom>
          <a:noFill/>
        </p:spPr>
        <p:txBody>
          <a:bodyPr wrap="square" rtlCol="0">
            <a:spAutoFit/>
          </a:bodyPr>
          <a:lstStyle/>
          <a:p>
            <a:r>
              <a:rPr lang="es-ES" dirty="0"/>
              <a:t>Si la tasa de aprendizaje vale 0.001, por ejemplo, y la derivada parcial calculada era 7, esto supondría restar a </a:t>
            </a:r>
            <a:r>
              <a:rPr lang="es-ES" b="1" dirty="0" err="1"/>
              <a:t>a</a:t>
            </a:r>
            <a:r>
              <a:rPr lang="es-ES" dirty="0"/>
              <a:t> 7 x 0.001 = 0.007. Es decir, </a:t>
            </a:r>
            <a:r>
              <a:rPr lang="es-ES" b="1" dirty="0"/>
              <a:t>a</a:t>
            </a:r>
            <a:r>
              <a:rPr lang="es-ES" dirty="0"/>
              <a:t> pasaría de valer 10 a valer 9.993. Esto sí que es un pequeño paso hacia la dirección del valor mínimo de la función. Con la variable </a:t>
            </a:r>
            <a:r>
              <a:rPr lang="es-ES" b="1" dirty="0"/>
              <a:t>b</a:t>
            </a:r>
            <a:r>
              <a:rPr lang="es-ES" dirty="0"/>
              <a:t> habría que hacer lo mismo, claro. Los incrementos de </a:t>
            </a:r>
            <a:r>
              <a:rPr lang="es-ES" b="1" dirty="0"/>
              <a:t>a</a:t>
            </a:r>
            <a:r>
              <a:rPr lang="es-ES" dirty="0"/>
              <a:t> y de </a:t>
            </a:r>
            <a:r>
              <a:rPr lang="es-ES" b="1" dirty="0"/>
              <a:t>b</a:t>
            </a:r>
            <a:r>
              <a:rPr lang="es-ES" dirty="0"/>
              <a:t> quedan, por lo tanto, de la siguiente forma:</a:t>
            </a:r>
          </a:p>
          <a:p>
            <a:endParaRPr lang="es-ES" dirty="0"/>
          </a:p>
          <a:p>
            <a:endParaRPr lang="es-ES" dirty="0"/>
          </a:p>
          <a:p>
            <a:r>
              <a:rPr lang="es-ES" dirty="0"/>
              <a:t>donde </a:t>
            </a:r>
            <a:r>
              <a:rPr lang="es-ES" b="1" dirty="0"/>
              <a:t>μ</a:t>
            </a:r>
            <a:r>
              <a:rPr lang="es-ES" dirty="0"/>
              <a:t> es la tasa de aprendizaje.</a:t>
            </a:r>
          </a:p>
        </p:txBody>
      </p:sp>
    </p:spTree>
    <p:extLst>
      <p:ext uri="{BB962C8B-B14F-4D97-AF65-F5344CB8AC3E}">
        <p14:creationId xmlns:p14="http://schemas.microsoft.com/office/powerpoint/2010/main" val="2287742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39035" y="808790"/>
            <a:ext cx="9643620" cy="763398"/>
          </a:xfrm>
        </p:spPr>
        <p:txBody>
          <a:bodyPr>
            <a:noAutofit/>
          </a:bodyPr>
          <a:lstStyle/>
          <a:p>
            <a:pPr algn="ctr"/>
            <a:r>
              <a:rPr lang="es-ES" sz="4400" dirty="0"/>
              <a:t>Funciones con más de un mínimo</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13314" name="Picture 2" descr="Gradient Descent">
            <a:extLst>
              <a:ext uri="{FF2B5EF4-FFF2-40B4-BE49-F238E27FC236}">
                <a16:creationId xmlns:a16="http://schemas.microsoft.com/office/drawing/2014/main" id="{AAC1BA07-8E65-4878-975E-3F1144ECC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31074"/>
            <a:ext cx="5425882" cy="282485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1322C18-B611-4F81-B0B9-D586DDD8D8F1}"/>
              </a:ext>
            </a:extLst>
          </p:cNvPr>
          <p:cNvSpPr txBox="1"/>
          <p:nvPr/>
        </p:nvSpPr>
        <p:spPr>
          <a:xfrm>
            <a:off x="601296" y="1758725"/>
            <a:ext cx="5052372" cy="3416320"/>
          </a:xfrm>
          <a:prstGeom prst="rect">
            <a:avLst/>
          </a:prstGeom>
          <a:noFill/>
        </p:spPr>
        <p:txBody>
          <a:bodyPr wrap="square" rtlCol="0">
            <a:spAutoFit/>
          </a:bodyPr>
          <a:lstStyle/>
          <a:p>
            <a:pPr algn="just"/>
            <a:r>
              <a:rPr lang="es-ES" dirty="0"/>
              <a:t>Si la función es convexa (si solo tiene un mínimo) el método funciona. Pero ¿qué ocurre si la función tiene más de un mínimo? Algunos pueden ser mínimos locales (no mínimos absolutos) en los que podríamos "caer", y el algoritmo de descenso de gradiente no podría salir de él. Otra situación es cuando a partir de dos puntos iniciales próximos lleguemos a dos mínimos distintos como se ve en la siguiente imagen: en este caso es cuestión de suerte llegar a uno o a otro:</a:t>
            </a:r>
            <a:endParaRPr lang="es-MX" dirty="0"/>
          </a:p>
        </p:txBody>
      </p:sp>
    </p:spTree>
    <p:extLst>
      <p:ext uri="{BB962C8B-B14F-4D97-AF65-F5344CB8AC3E}">
        <p14:creationId xmlns:p14="http://schemas.microsoft.com/office/powerpoint/2010/main" val="2600369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31216" y="832932"/>
            <a:ext cx="9539925" cy="763398"/>
          </a:xfrm>
        </p:spPr>
        <p:txBody>
          <a:bodyPr>
            <a:normAutofit fontScale="90000"/>
          </a:bodyPr>
          <a:lstStyle/>
          <a:p>
            <a:pPr algn="ctr"/>
            <a:r>
              <a:rPr lang="es-MX" dirty="0"/>
              <a:t>Otros optimizadores</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6" name="CuadroTexto 5">
            <a:extLst>
              <a:ext uri="{FF2B5EF4-FFF2-40B4-BE49-F238E27FC236}">
                <a16:creationId xmlns:a16="http://schemas.microsoft.com/office/drawing/2014/main" id="{ABD4C20F-8740-4665-80B7-A1C74C31DC51}"/>
              </a:ext>
            </a:extLst>
          </p:cNvPr>
          <p:cNvSpPr txBox="1"/>
          <p:nvPr/>
        </p:nvSpPr>
        <p:spPr>
          <a:xfrm>
            <a:off x="1131216" y="1596330"/>
            <a:ext cx="9533067" cy="2862322"/>
          </a:xfrm>
          <a:prstGeom prst="rect">
            <a:avLst/>
          </a:prstGeom>
          <a:noFill/>
        </p:spPr>
        <p:txBody>
          <a:bodyPr wrap="square" rtlCol="0">
            <a:spAutoFit/>
          </a:bodyPr>
          <a:lstStyle/>
          <a:p>
            <a:pPr algn="just"/>
            <a:r>
              <a:rPr lang="es-ES" dirty="0"/>
              <a:t>El optimizador Descenso de Gradiente visto no el único utilizado. De hecho, existe toda una familia de optimizadores que, basados en Descenso de Gradiente, intentan mejorar el rendimiento de éste. Entre otros, tenemos:</a:t>
            </a:r>
          </a:p>
          <a:p>
            <a:endParaRPr lang="es-ES" dirty="0"/>
          </a:p>
          <a:p>
            <a:pPr marL="285750" indent="-285750">
              <a:buFont typeface="Arial" panose="020B0604020202020204" pitchFamily="34" charset="0"/>
              <a:buChar char="•"/>
            </a:pPr>
            <a:r>
              <a:rPr lang="es-ES" dirty="0" err="1"/>
              <a:t>Stochastic</a:t>
            </a:r>
            <a:r>
              <a:rPr lang="es-ES" dirty="0"/>
              <a:t> </a:t>
            </a:r>
            <a:r>
              <a:rPr lang="es-ES" dirty="0" err="1"/>
              <a:t>Gradient</a:t>
            </a:r>
            <a:r>
              <a:rPr lang="es-ES" dirty="0"/>
              <a:t> </a:t>
            </a:r>
            <a:r>
              <a:rPr lang="es-ES" dirty="0" err="1"/>
              <a:t>Descent</a:t>
            </a:r>
            <a:endParaRPr lang="es-ES" dirty="0"/>
          </a:p>
          <a:p>
            <a:pPr marL="285750" indent="-285750">
              <a:buFont typeface="Arial" panose="020B0604020202020204" pitchFamily="34" charset="0"/>
              <a:buChar char="•"/>
            </a:pPr>
            <a:r>
              <a:rPr lang="es-ES" dirty="0" err="1"/>
              <a:t>Mini-batch</a:t>
            </a:r>
            <a:r>
              <a:rPr lang="es-ES" dirty="0"/>
              <a:t> </a:t>
            </a:r>
            <a:r>
              <a:rPr lang="es-ES" dirty="0" err="1"/>
              <a:t>Gradient</a:t>
            </a:r>
            <a:r>
              <a:rPr lang="es-ES" dirty="0"/>
              <a:t> </a:t>
            </a:r>
            <a:r>
              <a:rPr lang="es-ES" dirty="0" err="1"/>
              <a:t>Descent</a:t>
            </a:r>
            <a:endParaRPr lang="es-ES" dirty="0"/>
          </a:p>
          <a:p>
            <a:pPr marL="285750" indent="-285750">
              <a:buFont typeface="Arial" panose="020B0604020202020204" pitchFamily="34" charset="0"/>
              <a:buChar char="•"/>
            </a:pPr>
            <a:r>
              <a:rPr lang="es-ES" dirty="0" err="1"/>
              <a:t>Momentum</a:t>
            </a:r>
            <a:endParaRPr lang="es-ES" dirty="0"/>
          </a:p>
          <a:p>
            <a:pPr marL="285750" indent="-285750">
              <a:buFont typeface="Arial" panose="020B0604020202020204" pitchFamily="34" charset="0"/>
              <a:buChar char="•"/>
            </a:pPr>
            <a:r>
              <a:rPr lang="es-ES" dirty="0" err="1"/>
              <a:t>AdaGrad</a:t>
            </a:r>
            <a:endParaRPr lang="es-ES" dirty="0"/>
          </a:p>
          <a:p>
            <a:pPr marL="285750" indent="-285750">
              <a:buFont typeface="Arial" panose="020B0604020202020204" pitchFamily="34" charset="0"/>
              <a:buChar char="•"/>
            </a:pPr>
            <a:r>
              <a:rPr lang="es-ES" dirty="0" err="1"/>
              <a:t>RMSProp</a:t>
            </a:r>
            <a:endParaRPr lang="es-ES" dirty="0"/>
          </a:p>
          <a:p>
            <a:pPr marL="285750" indent="-285750">
              <a:buFont typeface="Arial" panose="020B0604020202020204" pitchFamily="34" charset="0"/>
              <a:buChar char="•"/>
            </a:pPr>
            <a:r>
              <a:rPr lang="es-ES" dirty="0"/>
              <a:t>Adam</a:t>
            </a:r>
            <a:endParaRPr lang="es-MX" dirty="0"/>
          </a:p>
        </p:txBody>
      </p:sp>
    </p:spTree>
    <p:extLst>
      <p:ext uri="{BB962C8B-B14F-4D97-AF65-F5344CB8AC3E}">
        <p14:creationId xmlns:p14="http://schemas.microsoft.com/office/powerpoint/2010/main" val="2162175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err="1"/>
              <a:t>Stochastic</a:t>
            </a:r>
            <a:r>
              <a:rPr lang="es-MX" sz="4400" dirty="0"/>
              <a:t> </a:t>
            </a:r>
            <a:r>
              <a:rPr lang="es-MX" sz="4400" dirty="0" err="1"/>
              <a:t>Gradient</a:t>
            </a:r>
            <a:r>
              <a:rPr lang="es-MX" sz="4400" dirty="0"/>
              <a:t> </a:t>
            </a:r>
            <a:r>
              <a:rPr lang="es-MX" sz="4400" dirty="0" err="1"/>
              <a:t>Descent</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14338" name="Picture 2" descr="Error cuadrádico medio">
            <a:extLst>
              <a:ext uri="{FF2B5EF4-FFF2-40B4-BE49-F238E27FC236}">
                <a16:creationId xmlns:a16="http://schemas.microsoft.com/office/drawing/2014/main" id="{41DB03B6-8C92-4BAB-B62B-25E5574F1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930" y="1596328"/>
            <a:ext cx="4256049" cy="126351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47F07616-9F0F-4D8E-A3A3-69C2BE036887}"/>
              </a:ext>
            </a:extLst>
          </p:cNvPr>
          <p:cNvSpPr txBox="1"/>
          <p:nvPr/>
        </p:nvSpPr>
        <p:spPr>
          <a:xfrm>
            <a:off x="601296" y="2999678"/>
            <a:ext cx="10683738" cy="2862322"/>
          </a:xfrm>
          <a:prstGeom prst="rect">
            <a:avLst/>
          </a:prstGeom>
          <a:noFill/>
        </p:spPr>
        <p:txBody>
          <a:bodyPr wrap="square" rtlCol="0">
            <a:spAutoFit/>
          </a:bodyPr>
          <a:lstStyle/>
          <a:p>
            <a:pPr algn="just"/>
            <a:r>
              <a:rPr lang="es-ES" dirty="0"/>
              <a:t>El optimizador </a:t>
            </a:r>
            <a:r>
              <a:rPr lang="es-ES" dirty="0" err="1"/>
              <a:t>Stochastic</a:t>
            </a:r>
            <a:r>
              <a:rPr lang="es-ES" dirty="0"/>
              <a:t> </a:t>
            </a:r>
            <a:r>
              <a:rPr lang="es-ES" dirty="0" err="1"/>
              <a:t>Gradient</a:t>
            </a:r>
            <a:r>
              <a:rPr lang="es-ES" dirty="0"/>
              <a:t> </a:t>
            </a:r>
            <a:r>
              <a:rPr lang="es-ES" dirty="0" err="1"/>
              <a:t>Descent</a:t>
            </a:r>
            <a:r>
              <a:rPr lang="es-ES" dirty="0"/>
              <a:t> o Descenso de Gradiente Estocástico simplifica el cálculo considerando solo una muestra escogida de forma aleatoria cada vez que realiza el cálculo del gradiente, es decir, pasamos una única muestra, calculamos la función de error asociada y, a partir de esta, el gradiente y los incrementos a aplicar.</a:t>
            </a:r>
          </a:p>
          <a:p>
            <a:pPr algn="just"/>
            <a:endParaRPr lang="es-ES" dirty="0"/>
          </a:p>
          <a:p>
            <a:pPr algn="just"/>
            <a:r>
              <a:rPr lang="es-ES" dirty="0"/>
              <a:t>Esto supone que el tiempo necesario para el cálculo es muchísimo menor, aunque el algoritmo irá moviéndose hacia el mínimo de forma menos coherente en cada iteración.</a:t>
            </a:r>
          </a:p>
          <a:p>
            <a:pPr algn="just"/>
            <a:endParaRPr lang="es-ES" dirty="0"/>
          </a:p>
          <a:p>
            <a:pPr algn="just"/>
            <a:r>
              <a:rPr lang="es-ES" dirty="0"/>
              <a:t>Una ventaja de esta "incoherencia" es que puede resultarle más sencillo escapar de un mínimo local.</a:t>
            </a:r>
            <a:endParaRPr lang="es-MX" dirty="0"/>
          </a:p>
        </p:txBody>
      </p:sp>
    </p:spTree>
    <p:extLst>
      <p:ext uri="{BB962C8B-B14F-4D97-AF65-F5344CB8AC3E}">
        <p14:creationId xmlns:p14="http://schemas.microsoft.com/office/powerpoint/2010/main" val="956923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err="1"/>
              <a:t>Mini-batch</a:t>
            </a:r>
            <a:r>
              <a:rPr lang="es-MX" sz="4400" dirty="0"/>
              <a:t> </a:t>
            </a:r>
            <a:r>
              <a:rPr lang="es-MX" sz="4400" dirty="0" err="1"/>
              <a:t>Gradient</a:t>
            </a:r>
            <a:r>
              <a:rPr lang="es-MX" sz="4400" dirty="0"/>
              <a:t> </a:t>
            </a:r>
            <a:r>
              <a:rPr lang="es-MX" sz="4400" dirty="0" err="1"/>
              <a:t>Descent</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47F07616-9F0F-4D8E-A3A3-69C2BE036887}"/>
              </a:ext>
            </a:extLst>
          </p:cNvPr>
          <p:cNvSpPr txBox="1"/>
          <p:nvPr/>
        </p:nvSpPr>
        <p:spPr>
          <a:xfrm>
            <a:off x="601296" y="1997839"/>
            <a:ext cx="10683738" cy="2862322"/>
          </a:xfrm>
          <a:prstGeom prst="rect">
            <a:avLst/>
          </a:prstGeom>
          <a:noFill/>
        </p:spPr>
        <p:txBody>
          <a:bodyPr wrap="square" rtlCol="0">
            <a:spAutoFit/>
          </a:bodyPr>
          <a:lstStyle/>
          <a:p>
            <a:pPr algn="just"/>
            <a:r>
              <a:rPr lang="es-ES" dirty="0"/>
              <a:t>Otra alternativa es la que ofrece la versión "</a:t>
            </a:r>
            <a:r>
              <a:rPr lang="es-ES" dirty="0" err="1"/>
              <a:t>Mini-batch</a:t>
            </a:r>
            <a:r>
              <a:rPr lang="es-ES" dirty="0"/>
              <a:t>": si hacer pasar todos los datos en cada iteración exige demasiados recursos (aunque devuelva el resultado más exacto de la función de error) y hacer pasar tan solo un dato es la solución más rápida aunque el resultado de la función de error sea solo una aproximación al valor real ¿por qué no plantearse una solución intermedia y calcular el error cada n muestras?</a:t>
            </a:r>
          </a:p>
          <a:p>
            <a:pPr algn="just"/>
            <a:endParaRPr lang="es-ES" dirty="0"/>
          </a:p>
          <a:p>
            <a:pPr algn="just"/>
            <a:r>
              <a:rPr lang="es-ES" dirty="0"/>
              <a:t>Calcula el gradiente no a partir de todo el conjunto de entrenamiento ni a partir de una única muestra, sino a partir de un pequeño subconjunto aleatorio de muestras llamadas </a:t>
            </a:r>
            <a:r>
              <a:rPr lang="es-ES" dirty="0" err="1"/>
              <a:t>mini-batches</a:t>
            </a:r>
            <a:r>
              <a:rPr lang="es-ES" dirty="0"/>
              <a:t>. Este algoritmo tarda menos en alcanzar el mínimo que </a:t>
            </a:r>
            <a:r>
              <a:rPr lang="es-ES" dirty="0" err="1"/>
              <a:t>Stochastic</a:t>
            </a:r>
            <a:r>
              <a:rPr lang="es-ES" dirty="0"/>
              <a:t> </a:t>
            </a:r>
            <a:r>
              <a:rPr lang="es-ES" dirty="0" err="1"/>
              <a:t>Gradient</a:t>
            </a:r>
            <a:r>
              <a:rPr lang="es-ES" dirty="0"/>
              <a:t> </a:t>
            </a:r>
            <a:r>
              <a:rPr lang="es-ES" dirty="0" err="1"/>
              <a:t>Descent</a:t>
            </a:r>
            <a:r>
              <a:rPr lang="es-ES" dirty="0"/>
              <a:t> pero corre el riesgo de caer en un mínimo local más fácilmente.</a:t>
            </a:r>
            <a:endParaRPr lang="es-MX" dirty="0"/>
          </a:p>
        </p:txBody>
      </p:sp>
    </p:spTree>
    <p:extLst>
      <p:ext uri="{BB962C8B-B14F-4D97-AF65-F5344CB8AC3E}">
        <p14:creationId xmlns:p14="http://schemas.microsoft.com/office/powerpoint/2010/main" val="659904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err="1"/>
              <a:t>Momentum</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47F07616-9F0F-4D8E-A3A3-69C2BE036887}"/>
              </a:ext>
            </a:extLst>
          </p:cNvPr>
          <p:cNvSpPr txBox="1"/>
          <p:nvPr/>
        </p:nvSpPr>
        <p:spPr>
          <a:xfrm>
            <a:off x="601296" y="1997839"/>
            <a:ext cx="10683738" cy="1200329"/>
          </a:xfrm>
          <a:prstGeom prst="rect">
            <a:avLst/>
          </a:prstGeom>
          <a:noFill/>
        </p:spPr>
        <p:txBody>
          <a:bodyPr wrap="square" rtlCol="0">
            <a:spAutoFit/>
          </a:bodyPr>
          <a:lstStyle/>
          <a:p>
            <a:pPr algn="just"/>
            <a:r>
              <a:rPr lang="es-ES" dirty="0" err="1"/>
              <a:t>Stochastic</a:t>
            </a:r>
            <a:r>
              <a:rPr lang="es-ES" dirty="0"/>
              <a:t> </a:t>
            </a:r>
            <a:r>
              <a:rPr lang="es-ES" dirty="0" err="1"/>
              <a:t>Gradient</a:t>
            </a:r>
            <a:r>
              <a:rPr lang="es-ES" dirty="0"/>
              <a:t> </a:t>
            </a:r>
            <a:r>
              <a:rPr lang="es-ES" dirty="0" err="1"/>
              <a:t>Descent</a:t>
            </a:r>
            <a:r>
              <a:rPr lang="es-ES" dirty="0"/>
              <a:t> </a:t>
            </a:r>
            <a:r>
              <a:rPr lang="es-ES" dirty="0" err="1"/>
              <a:t>with</a:t>
            </a:r>
            <a:r>
              <a:rPr lang="es-ES" dirty="0"/>
              <a:t> </a:t>
            </a:r>
            <a:r>
              <a:rPr lang="es-ES" dirty="0" err="1"/>
              <a:t>Momentum</a:t>
            </a:r>
            <a:r>
              <a:rPr lang="es-ES" dirty="0"/>
              <a:t> o, simplemente, </a:t>
            </a:r>
            <a:r>
              <a:rPr lang="es-ES" dirty="0" err="1"/>
              <a:t>Momentum</a:t>
            </a:r>
            <a:r>
              <a:rPr lang="es-ES" dirty="0"/>
              <a:t>, recuerda el incremento aplicado a las variables en cada iteración y determina la siguiente actualización como una combinación lineal entre el gradiente y el incremento anterior. Es decir, aplica a los incrementos cierta "inercia" de forma que varíen más lentamente.</a:t>
            </a:r>
            <a:endParaRPr lang="es-MX" dirty="0"/>
          </a:p>
        </p:txBody>
      </p:sp>
    </p:spTree>
    <p:extLst>
      <p:ext uri="{BB962C8B-B14F-4D97-AF65-F5344CB8AC3E}">
        <p14:creationId xmlns:p14="http://schemas.microsoft.com/office/powerpoint/2010/main" val="2774746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err="1"/>
              <a:t>Nesterov</a:t>
            </a:r>
            <a:r>
              <a:rPr lang="es-MX" sz="4400" dirty="0"/>
              <a:t> </a:t>
            </a:r>
            <a:r>
              <a:rPr lang="es-MX" sz="4400" dirty="0" err="1"/>
              <a:t>Accelerated</a:t>
            </a:r>
            <a:r>
              <a:rPr lang="es-MX" sz="4400" dirty="0"/>
              <a:t> </a:t>
            </a:r>
            <a:r>
              <a:rPr lang="es-MX" sz="4400" dirty="0" err="1"/>
              <a:t>Gradient</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47F07616-9F0F-4D8E-A3A3-69C2BE036887}"/>
              </a:ext>
            </a:extLst>
          </p:cNvPr>
          <p:cNvSpPr txBox="1"/>
          <p:nvPr/>
        </p:nvSpPr>
        <p:spPr>
          <a:xfrm>
            <a:off x="601296" y="1997839"/>
            <a:ext cx="10683738" cy="923330"/>
          </a:xfrm>
          <a:prstGeom prst="rect">
            <a:avLst/>
          </a:prstGeom>
          <a:noFill/>
        </p:spPr>
        <p:txBody>
          <a:bodyPr wrap="square" rtlCol="0">
            <a:spAutoFit/>
          </a:bodyPr>
          <a:lstStyle/>
          <a:p>
            <a:pPr algn="just"/>
            <a:r>
              <a:rPr lang="es-ES"/>
              <a:t>Una versión de Momentum es la llamada Nesterov Accelerated Gradient (NAG). Este algoritmo añade también la "inercia" comentada, pero intenta que los incrementos disminuyan cuando el algoritmo se acerca al mínimo buscado.</a:t>
            </a:r>
            <a:endParaRPr lang="es-MX" dirty="0"/>
          </a:p>
        </p:txBody>
      </p:sp>
    </p:spTree>
    <p:extLst>
      <p:ext uri="{BB962C8B-B14F-4D97-AF65-F5344CB8AC3E}">
        <p14:creationId xmlns:p14="http://schemas.microsoft.com/office/powerpoint/2010/main" val="378168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err="1"/>
              <a:t>Adagrad</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47F07616-9F0F-4D8E-A3A3-69C2BE036887}"/>
              </a:ext>
            </a:extLst>
          </p:cNvPr>
          <p:cNvSpPr txBox="1"/>
          <p:nvPr/>
        </p:nvSpPr>
        <p:spPr>
          <a:xfrm>
            <a:off x="601296" y="1997839"/>
            <a:ext cx="10683738" cy="2031325"/>
          </a:xfrm>
          <a:prstGeom prst="rect">
            <a:avLst/>
          </a:prstGeom>
          <a:noFill/>
        </p:spPr>
        <p:txBody>
          <a:bodyPr wrap="square" rtlCol="0">
            <a:spAutoFit/>
          </a:bodyPr>
          <a:lstStyle/>
          <a:p>
            <a:pPr algn="just"/>
            <a:r>
              <a:rPr lang="es-ES" dirty="0" err="1"/>
              <a:t>AdaGrad</a:t>
            </a:r>
            <a:r>
              <a:rPr lang="es-ES" dirty="0"/>
              <a:t> (</a:t>
            </a:r>
            <a:r>
              <a:rPr lang="es-ES" dirty="0" err="1"/>
              <a:t>Adaptative</a:t>
            </a:r>
            <a:r>
              <a:rPr lang="es-ES" dirty="0"/>
              <a:t> </a:t>
            </a:r>
            <a:r>
              <a:rPr lang="es-ES" dirty="0" err="1"/>
              <a:t>Gradient</a:t>
            </a:r>
            <a:r>
              <a:rPr lang="es-ES" dirty="0"/>
              <a:t> </a:t>
            </a:r>
            <a:r>
              <a:rPr lang="es-ES" dirty="0" err="1"/>
              <a:t>Algorithm</a:t>
            </a:r>
            <a:r>
              <a:rPr lang="es-ES" dirty="0"/>
              <a:t> o Algoritmo de Gradiente Adaptativo) es una modificación de </a:t>
            </a:r>
            <a:r>
              <a:rPr lang="es-ES" dirty="0" err="1"/>
              <a:t>Stochastic</a:t>
            </a:r>
            <a:r>
              <a:rPr lang="es-ES" dirty="0"/>
              <a:t> </a:t>
            </a:r>
            <a:r>
              <a:rPr lang="es-ES" dirty="0" err="1"/>
              <a:t>Gradient</a:t>
            </a:r>
            <a:r>
              <a:rPr lang="es-ES" dirty="0"/>
              <a:t> </a:t>
            </a:r>
            <a:r>
              <a:rPr lang="es-ES" dirty="0" err="1"/>
              <a:t>Descent</a:t>
            </a:r>
            <a:r>
              <a:rPr lang="es-ES" dirty="0"/>
              <a:t> en la que se utilizan diferentes tasas de aprendizaje para las variables teniendo en cuenta gradiente acumulado en cada una de ellas. Un problema de este optimizador es que, en ocasiones, puede ocurrir que la tasa de aprendizaje para una variable decrezca demasiado rápidamente debido a la acumulación de altos valores del gradiente al comienzo del entrenamiento, lo que puede llevar a que el aprendiz no sea capaz de aproximarse al mínimo en dicha dimensión.</a:t>
            </a:r>
            <a:endParaRPr lang="es-MX" dirty="0"/>
          </a:p>
        </p:txBody>
      </p:sp>
    </p:spTree>
    <p:extLst>
      <p:ext uri="{BB962C8B-B14F-4D97-AF65-F5344CB8AC3E}">
        <p14:creationId xmlns:p14="http://schemas.microsoft.com/office/powerpoint/2010/main" val="361702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err="1"/>
              <a:t>RMSProp</a:t>
            </a:r>
            <a:endParaRPr lang="es-MX" sz="4400"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47F07616-9F0F-4D8E-A3A3-69C2BE036887}"/>
              </a:ext>
            </a:extLst>
          </p:cNvPr>
          <p:cNvSpPr txBox="1"/>
          <p:nvPr/>
        </p:nvSpPr>
        <p:spPr>
          <a:xfrm>
            <a:off x="601296" y="1997839"/>
            <a:ext cx="10683738" cy="923330"/>
          </a:xfrm>
          <a:prstGeom prst="rect">
            <a:avLst/>
          </a:prstGeom>
          <a:noFill/>
        </p:spPr>
        <p:txBody>
          <a:bodyPr wrap="square" rtlCol="0">
            <a:spAutoFit/>
          </a:bodyPr>
          <a:lstStyle/>
          <a:p>
            <a:pPr algn="just"/>
            <a:r>
              <a:rPr lang="es-ES" dirty="0" err="1"/>
              <a:t>RMSProp</a:t>
            </a:r>
            <a:r>
              <a:rPr lang="es-ES" dirty="0"/>
              <a:t> o </a:t>
            </a:r>
            <a:r>
              <a:rPr lang="es-ES" dirty="0" err="1"/>
              <a:t>Root</a:t>
            </a:r>
            <a:r>
              <a:rPr lang="es-ES" dirty="0"/>
              <a:t> Mean Square </a:t>
            </a:r>
            <a:r>
              <a:rPr lang="es-ES" dirty="0" err="1"/>
              <a:t>Propagation</a:t>
            </a:r>
            <a:r>
              <a:rPr lang="es-ES" dirty="0"/>
              <a:t> es una variación de </a:t>
            </a:r>
            <a:r>
              <a:rPr lang="es-ES" dirty="0" err="1"/>
              <a:t>AdaGrad</a:t>
            </a:r>
            <a:r>
              <a:rPr lang="es-ES" dirty="0"/>
              <a:t> en la que, en lugar de mantener un acumulado de los gradientes, se utiliza el concepto de "ventana" para considerar solo los gradientes más recientes.</a:t>
            </a:r>
            <a:endParaRPr lang="es-MX" dirty="0"/>
          </a:p>
        </p:txBody>
      </p:sp>
    </p:spTree>
    <p:extLst>
      <p:ext uri="{BB962C8B-B14F-4D97-AF65-F5344CB8AC3E}">
        <p14:creationId xmlns:p14="http://schemas.microsoft.com/office/powerpoint/2010/main" val="211799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10" name="Picture 2">
            <a:extLst>
              <a:ext uri="{FF2B5EF4-FFF2-40B4-BE49-F238E27FC236}">
                <a16:creationId xmlns:a16="http://schemas.microsoft.com/office/drawing/2014/main" id="{910F33E7-6C94-4E79-B8E6-3F6684A6B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59" y="813732"/>
            <a:ext cx="9563449" cy="528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5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15123" y="848107"/>
            <a:ext cx="9612350" cy="763398"/>
          </a:xfrm>
        </p:spPr>
        <p:txBody>
          <a:bodyPr>
            <a:noAutofit/>
          </a:bodyPr>
          <a:lstStyle/>
          <a:p>
            <a:pPr algn="ctr"/>
            <a:r>
              <a:rPr lang="es-MX" sz="4400" dirty="0"/>
              <a:t>Adam</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7" name="CuadroTexto 6">
            <a:extLst>
              <a:ext uri="{FF2B5EF4-FFF2-40B4-BE49-F238E27FC236}">
                <a16:creationId xmlns:a16="http://schemas.microsoft.com/office/drawing/2014/main" id="{47F07616-9F0F-4D8E-A3A3-69C2BE036887}"/>
              </a:ext>
            </a:extLst>
          </p:cNvPr>
          <p:cNvSpPr txBox="1"/>
          <p:nvPr/>
        </p:nvSpPr>
        <p:spPr>
          <a:xfrm>
            <a:off x="601296" y="1997839"/>
            <a:ext cx="10683738" cy="1200329"/>
          </a:xfrm>
          <a:prstGeom prst="rect">
            <a:avLst/>
          </a:prstGeom>
          <a:noFill/>
        </p:spPr>
        <p:txBody>
          <a:bodyPr wrap="square" rtlCol="0">
            <a:spAutoFit/>
          </a:bodyPr>
          <a:lstStyle/>
          <a:p>
            <a:pPr algn="just"/>
            <a:r>
              <a:rPr lang="es-ES"/>
              <a:t>Adam o Adaptative Moment Optimization combina la metodología de Momentum y RMSProp, calculando una combinación lineal entre el gradiente y el incremento anterior, y considera los gradientes recientemente aparecidos en las actualizaciones para mantener diferentes tasas de aprendizaje por variable.</a:t>
            </a:r>
            <a:endParaRPr lang="es-MX" dirty="0"/>
          </a:p>
        </p:txBody>
      </p:sp>
    </p:spTree>
    <p:extLst>
      <p:ext uri="{BB962C8B-B14F-4D97-AF65-F5344CB8AC3E}">
        <p14:creationId xmlns:p14="http://schemas.microsoft.com/office/powerpoint/2010/main" val="337810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601297" y="896588"/>
            <a:ext cx="10984820" cy="580947"/>
          </a:xfrm>
        </p:spPr>
        <p:txBody>
          <a:bodyPr anchor="t">
            <a:noAutofit/>
          </a:bodyPr>
          <a:lstStyle/>
          <a:p>
            <a:pPr algn="ctr"/>
            <a:r>
              <a:rPr lang="es-MX" sz="2800" dirty="0"/>
              <a:t>Impacto del optimizador. Valle largo</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15362" name="Picture 2" descr="Impacto del optimizador">
            <a:extLst>
              <a:ext uri="{FF2B5EF4-FFF2-40B4-BE49-F238E27FC236}">
                <a16:creationId xmlns:a16="http://schemas.microsoft.com/office/drawing/2014/main" id="{9FF6C294-6215-4881-AC0D-8EC476ACEB6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45366" y="1634012"/>
            <a:ext cx="5703384" cy="441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39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601297" y="896588"/>
            <a:ext cx="10984820" cy="580947"/>
          </a:xfrm>
        </p:spPr>
        <p:txBody>
          <a:bodyPr anchor="t">
            <a:noAutofit/>
          </a:bodyPr>
          <a:lstStyle/>
          <a:p>
            <a:pPr algn="ctr"/>
            <a:r>
              <a:rPr lang="es-MX" sz="2800" dirty="0"/>
              <a:t>Impacto del optimizador. Función de Beale</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16386" name="Picture 2" descr="Impacto del optimizador">
            <a:extLst>
              <a:ext uri="{FF2B5EF4-FFF2-40B4-BE49-F238E27FC236}">
                <a16:creationId xmlns:a16="http://schemas.microsoft.com/office/drawing/2014/main" id="{DDBA4EE0-68B9-4892-920E-5FA2EAF4D73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77425" y="1477535"/>
            <a:ext cx="5905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70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601297" y="896588"/>
            <a:ext cx="10984820" cy="580947"/>
          </a:xfrm>
        </p:spPr>
        <p:txBody>
          <a:bodyPr anchor="t">
            <a:noAutofit/>
          </a:bodyPr>
          <a:lstStyle/>
          <a:p>
            <a:pPr algn="ctr"/>
            <a:r>
              <a:rPr lang="es-MX" sz="2800" dirty="0"/>
              <a:t>Impacto del optimizador. Punto de silla</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17410" name="Picture 2" descr="Impacto del optimizador">
            <a:extLst>
              <a:ext uri="{FF2B5EF4-FFF2-40B4-BE49-F238E27FC236}">
                <a16:creationId xmlns:a16="http://schemas.microsoft.com/office/drawing/2014/main" id="{C92ACF9A-7B82-429F-853C-3A03C26C557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0957" y="1477535"/>
            <a:ext cx="5905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602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E9F2078-A824-4536-AF1B-A81A1F07014D}"/>
              </a:ext>
            </a:extLst>
          </p:cNvPr>
          <p:cNvSpPr>
            <a:spLocks noGrp="1"/>
          </p:cNvSpPr>
          <p:nvPr>
            <p:ph idx="1"/>
          </p:nvPr>
        </p:nvSpPr>
        <p:spPr/>
        <p:txBody>
          <a:bodyPr>
            <a:normAutofit/>
          </a:bodyPr>
          <a:lstStyle/>
          <a:p>
            <a:pPr marL="0" indent="0" algn="ctr">
              <a:buNone/>
            </a:pPr>
            <a:r>
              <a:rPr lang="es-MX" sz="4400" dirty="0"/>
              <a:t>Gracias!</a:t>
            </a:r>
          </a:p>
        </p:txBody>
      </p:sp>
    </p:spTree>
    <p:extLst>
      <p:ext uri="{BB962C8B-B14F-4D97-AF65-F5344CB8AC3E}">
        <p14:creationId xmlns:p14="http://schemas.microsoft.com/office/powerpoint/2010/main" val="310533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53127" y="835302"/>
            <a:ext cx="9518015" cy="763398"/>
          </a:xfrm>
        </p:spPr>
        <p:txBody>
          <a:bodyPr>
            <a:noAutofit/>
          </a:bodyPr>
          <a:lstStyle/>
          <a:p>
            <a:pPr algn="ctr"/>
            <a:r>
              <a:rPr lang="es-MX" sz="4400" dirty="0"/>
              <a:t>Algoritmos de optimización</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8" name="CuadroTexto 7">
            <a:extLst>
              <a:ext uri="{FF2B5EF4-FFF2-40B4-BE49-F238E27FC236}">
                <a16:creationId xmlns:a16="http://schemas.microsoft.com/office/drawing/2014/main" id="{0D661743-71BB-4991-BE71-96985F278002}"/>
              </a:ext>
            </a:extLst>
          </p:cNvPr>
          <p:cNvSpPr txBox="1"/>
          <p:nvPr/>
        </p:nvSpPr>
        <p:spPr>
          <a:xfrm>
            <a:off x="1077763" y="2231472"/>
            <a:ext cx="9710479" cy="2031325"/>
          </a:xfrm>
          <a:prstGeom prst="rect">
            <a:avLst/>
          </a:prstGeom>
          <a:noFill/>
        </p:spPr>
        <p:txBody>
          <a:bodyPr wrap="square" rtlCol="0">
            <a:spAutoFit/>
          </a:bodyPr>
          <a:lstStyle/>
          <a:p>
            <a:pPr algn="just"/>
            <a:r>
              <a:rPr lang="es-ES" dirty="0"/>
              <a:t>Cuando estamos entrenado un </a:t>
            </a:r>
            <a:r>
              <a:rPr lang="es-ES" b="1" dirty="0"/>
              <a:t>modelo</a:t>
            </a:r>
            <a:r>
              <a:rPr lang="es-ES" dirty="0"/>
              <a:t> a partir de un conjunto de datos, es importante ser capaces de </a:t>
            </a:r>
            <a:r>
              <a:rPr lang="es-ES" b="1" dirty="0"/>
              <a:t>medir la precisión o corrección del modelo</a:t>
            </a:r>
            <a:r>
              <a:rPr lang="es-ES" dirty="0"/>
              <a:t>. Para ello vamos a definir lo que se denomina </a:t>
            </a:r>
            <a:r>
              <a:rPr lang="es-ES" b="1" dirty="0"/>
              <a:t>función de pérdida o función de coste </a:t>
            </a:r>
            <a:r>
              <a:rPr lang="es-ES" dirty="0"/>
              <a:t>que va a medir el </a:t>
            </a:r>
            <a:r>
              <a:rPr lang="es-ES" b="1" dirty="0"/>
              <a:t>error producido</a:t>
            </a:r>
            <a:r>
              <a:rPr lang="es-ES" dirty="0"/>
              <a:t>. Durante el entrenamiento del modelo, el objetivo va a ser minimizar dicha función de pérdida (es decir, encontrar el "mejor" modelo posible). Minimizar dicha función no es nada trivial, y el método que usemos para realizar dicha minimización es lo que vamos a llamar </a:t>
            </a:r>
            <a:r>
              <a:rPr lang="es-ES" b="1" dirty="0"/>
              <a:t>optimizador</a:t>
            </a:r>
            <a:r>
              <a:rPr lang="es-ES" dirty="0"/>
              <a:t>.</a:t>
            </a:r>
            <a:endParaRPr lang="es-MX" dirty="0"/>
          </a:p>
        </p:txBody>
      </p:sp>
    </p:spTree>
    <p:extLst>
      <p:ext uri="{BB962C8B-B14F-4D97-AF65-F5344CB8AC3E}">
        <p14:creationId xmlns:p14="http://schemas.microsoft.com/office/powerpoint/2010/main" val="2659263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53127" y="835302"/>
            <a:ext cx="9518015" cy="763398"/>
          </a:xfrm>
        </p:spPr>
        <p:txBody>
          <a:bodyPr>
            <a:noAutofit/>
          </a:bodyPr>
          <a:lstStyle/>
          <a:p>
            <a:pPr algn="ctr"/>
            <a:r>
              <a:rPr lang="es-MX" sz="3200" dirty="0"/>
              <a:t>Agrupación de los algoritmos de optimización</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8" name="CuadroTexto 7">
            <a:extLst>
              <a:ext uri="{FF2B5EF4-FFF2-40B4-BE49-F238E27FC236}">
                <a16:creationId xmlns:a16="http://schemas.microsoft.com/office/drawing/2014/main" id="{0D661743-71BB-4991-BE71-96985F278002}"/>
              </a:ext>
            </a:extLst>
          </p:cNvPr>
          <p:cNvSpPr txBox="1"/>
          <p:nvPr/>
        </p:nvSpPr>
        <p:spPr>
          <a:xfrm>
            <a:off x="1077763" y="2231472"/>
            <a:ext cx="9710479" cy="1477328"/>
          </a:xfrm>
          <a:prstGeom prst="rect">
            <a:avLst/>
          </a:prstGeom>
          <a:noFill/>
        </p:spPr>
        <p:txBody>
          <a:bodyPr wrap="square" rtlCol="0">
            <a:spAutoFit/>
          </a:bodyPr>
          <a:lstStyle/>
          <a:p>
            <a:pPr marL="285750" indent="-285750" algn="just">
              <a:buFont typeface="Arial" panose="020B0604020202020204" pitchFamily="34" charset="0"/>
              <a:buChar char="•"/>
            </a:pPr>
            <a:r>
              <a:rPr lang="es-MX" dirty="0"/>
              <a:t>Derivada de primer orden</a:t>
            </a:r>
          </a:p>
          <a:p>
            <a:pPr marL="285750" indent="-285750" algn="just">
              <a:buFont typeface="Arial" panose="020B0604020202020204" pitchFamily="34" charset="0"/>
              <a:buChar char="•"/>
            </a:pPr>
            <a:r>
              <a:rPr lang="es-MX" dirty="0"/>
              <a:t>Gradiente</a:t>
            </a:r>
          </a:p>
          <a:p>
            <a:pPr marL="285750" indent="-285750" algn="just">
              <a:buFont typeface="Arial" panose="020B0604020202020204" pitchFamily="34" charset="0"/>
              <a:buChar char="•"/>
            </a:pPr>
            <a:r>
              <a:rPr lang="es-MX" dirty="0"/>
              <a:t>Derivada parcial</a:t>
            </a:r>
          </a:p>
          <a:p>
            <a:pPr marL="285750" indent="-285750" algn="just">
              <a:buFont typeface="Arial" panose="020B0604020202020204" pitchFamily="34" charset="0"/>
              <a:buChar char="•"/>
            </a:pPr>
            <a:r>
              <a:rPr lang="es-MX" dirty="0"/>
              <a:t>Derivada de segundo orden</a:t>
            </a:r>
          </a:p>
          <a:p>
            <a:pPr marL="285750" indent="-285750" algn="just">
              <a:buFont typeface="Arial" panose="020B0604020202020204" pitchFamily="34" charset="0"/>
              <a:buChar char="•"/>
            </a:pPr>
            <a:r>
              <a:rPr lang="es-MX" dirty="0"/>
              <a:t>Matrox Hasse</a:t>
            </a:r>
          </a:p>
        </p:txBody>
      </p:sp>
    </p:spTree>
    <p:extLst>
      <p:ext uri="{BB962C8B-B14F-4D97-AF65-F5344CB8AC3E}">
        <p14:creationId xmlns:p14="http://schemas.microsoft.com/office/powerpoint/2010/main" val="285161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77763" y="850392"/>
            <a:ext cx="9583952" cy="752165"/>
          </a:xfrm>
        </p:spPr>
        <p:txBody>
          <a:bodyPr>
            <a:noAutofit/>
          </a:bodyPr>
          <a:lstStyle/>
          <a:p>
            <a:pPr algn="ctr"/>
            <a:r>
              <a:rPr lang="es-MX" sz="3600" dirty="0"/>
              <a:t>Función de perdida o función de coste</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6" name="CuadroTexto 5">
            <a:extLst>
              <a:ext uri="{FF2B5EF4-FFF2-40B4-BE49-F238E27FC236}">
                <a16:creationId xmlns:a16="http://schemas.microsoft.com/office/drawing/2014/main" id="{C2A99216-0361-479B-AF6C-1237168F2149}"/>
              </a:ext>
            </a:extLst>
          </p:cNvPr>
          <p:cNvSpPr txBox="1"/>
          <p:nvPr/>
        </p:nvSpPr>
        <p:spPr>
          <a:xfrm>
            <a:off x="1077763" y="2231472"/>
            <a:ext cx="9710479" cy="2308324"/>
          </a:xfrm>
          <a:prstGeom prst="rect">
            <a:avLst/>
          </a:prstGeom>
          <a:noFill/>
        </p:spPr>
        <p:txBody>
          <a:bodyPr wrap="square" rtlCol="0">
            <a:spAutoFit/>
          </a:bodyPr>
          <a:lstStyle/>
          <a:p>
            <a:pPr algn="just"/>
            <a:r>
              <a:rPr lang="es-ES" dirty="0"/>
              <a:t>Mide el error de un modelo. En Machine </a:t>
            </a:r>
            <a:r>
              <a:rPr lang="es-ES" dirty="0" err="1"/>
              <a:t>Learning</a:t>
            </a:r>
            <a:r>
              <a:rPr lang="es-ES" dirty="0"/>
              <a:t>, no todos los errores tienen la misma importancia: Si clasifica fotografías de perros y gatos, podemos estar interesados en saber qué porcentaje de fotografías (sea cual sea su categoría) hemos clasificado correctamente, pero si clasifica tumores como benignos o malignos, no tiene la misma relevancia clasificar uno benigno como maligno que clasificar uno maligno como benigno, pues la vida de una persona puede estar en juego. Es por ello que para medir la eficacia de un algoritmo </a:t>
            </a:r>
            <a:r>
              <a:rPr lang="es-ES" b="1" dirty="0"/>
              <a:t>existen diferentes funciones de pérdida o funciones de coste.</a:t>
            </a:r>
            <a:endParaRPr lang="es-MX" b="1" dirty="0"/>
          </a:p>
        </p:txBody>
      </p:sp>
    </p:spTree>
    <p:extLst>
      <p:ext uri="{BB962C8B-B14F-4D97-AF65-F5344CB8AC3E}">
        <p14:creationId xmlns:p14="http://schemas.microsoft.com/office/powerpoint/2010/main" val="247727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134273" y="842358"/>
            <a:ext cx="9555723" cy="1203257"/>
          </a:xfrm>
        </p:spPr>
        <p:txBody>
          <a:bodyPr>
            <a:noAutofit/>
          </a:bodyPr>
          <a:lstStyle/>
          <a:p>
            <a:pPr algn="ctr"/>
            <a:r>
              <a:rPr lang="es-MX" sz="4400" dirty="0"/>
              <a:t>Objetivo del algoritmo de optimización</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
        <p:nvSpPr>
          <p:cNvPr id="8" name="CuadroTexto 7">
            <a:extLst>
              <a:ext uri="{FF2B5EF4-FFF2-40B4-BE49-F238E27FC236}">
                <a16:creationId xmlns:a16="http://schemas.microsoft.com/office/drawing/2014/main" id="{0D661743-71BB-4991-BE71-96985F278002}"/>
              </a:ext>
            </a:extLst>
          </p:cNvPr>
          <p:cNvSpPr txBox="1"/>
          <p:nvPr/>
        </p:nvSpPr>
        <p:spPr>
          <a:xfrm>
            <a:off x="601296" y="2351782"/>
            <a:ext cx="10993673" cy="193899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4000" dirty="0"/>
              <a:t>Dada una función de pérdida o función de coste encontrar la configuración que la minimice</a:t>
            </a:r>
            <a:r>
              <a:rPr lang="es-ES" sz="2400" dirty="0"/>
              <a:t>.</a:t>
            </a:r>
            <a:endParaRPr lang="es-MX" sz="2400" dirty="0"/>
          </a:p>
        </p:txBody>
      </p:sp>
    </p:spTree>
    <p:extLst>
      <p:ext uri="{BB962C8B-B14F-4D97-AF65-F5344CB8AC3E}">
        <p14:creationId xmlns:p14="http://schemas.microsoft.com/office/powerpoint/2010/main" val="277824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577333" y="2558037"/>
            <a:ext cx="8637073" cy="763398"/>
          </a:xfrm>
        </p:spPr>
        <p:txBody>
          <a:bodyPr>
            <a:normAutofit fontScale="90000"/>
          </a:bodyPr>
          <a:lstStyle/>
          <a:p>
            <a:pPr algn="ctr"/>
            <a:r>
              <a:rPr lang="es-MX" dirty="0"/>
              <a:t>Ejemplo</a:t>
            </a:r>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spTree>
    <p:extLst>
      <p:ext uri="{BB962C8B-B14F-4D97-AF65-F5344CB8AC3E}">
        <p14:creationId xmlns:p14="http://schemas.microsoft.com/office/powerpoint/2010/main" val="3026444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6728B-B95E-4BDF-95B3-9CAE7AAAA80C}"/>
              </a:ext>
            </a:extLst>
          </p:cNvPr>
          <p:cNvSpPr>
            <a:spLocks noGrp="1"/>
          </p:cNvSpPr>
          <p:nvPr>
            <p:ph type="ctrTitle"/>
          </p:nvPr>
        </p:nvSpPr>
        <p:spPr>
          <a:xfrm>
            <a:off x="1027523" y="964907"/>
            <a:ext cx="9643620" cy="763398"/>
          </a:xfrm>
        </p:spPr>
        <p:txBody>
          <a:bodyPr anchor="ctr">
            <a:normAutofit fontScale="90000"/>
          </a:bodyPr>
          <a:lstStyle/>
          <a:p>
            <a:pPr algn="ctr"/>
            <a:r>
              <a:rPr lang="es-MX" sz="4400" dirty="0"/>
              <a:t>Minimización de la función de error</a:t>
            </a:r>
            <a:endParaRPr lang="es-MX" dirty="0"/>
          </a:p>
        </p:txBody>
      </p:sp>
      <p:sp>
        <p:nvSpPr>
          <p:cNvPr id="3" name="Subtítulo 2">
            <a:extLst>
              <a:ext uri="{FF2B5EF4-FFF2-40B4-BE49-F238E27FC236}">
                <a16:creationId xmlns:a16="http://schemas.microsoft.com/office/drawing/2014/main" id="{BDBBA403-3E13-4CF9-8429-3B7EC5726838}"/>
              </a:ext>
            </a:extLst>
          </p:cNvPr>
          <p:cNvSpPr>
            <a:spLocks noGrp="1"/>
          </p:cNvSpPr>
          <p:nvPr>
            <p:ph type="subTitle" idx="1"/>
          </p:nvPr>
        </p:nvSpPr>
        <p:spPr>
          <a:xfrm>
            <a:off x="601296" y="6291739"/>
            <a:ext cx="3091258" cy="377505"/>
          </a:xfrm>
        </p:spPr>
        <p:txBody>
          <a:bodyPr>
            <a:normAutofit lnSpcReduction="10000"/>
          </a:bodyPr>
          <a:lstStyle/>
          <a:p>
            <a:r>
              <a:rPr lang="en-US" sz="1200" dirty="0"/>
              <a:t>José Isaias Sotelo Carrillo</a:t>
            </a:r>
          </a:p>
        </p:txBody>
      </p:sp>
      <p:sp>
        <p:nvSpPr>
          <p:cNvPr id="4" name="Subtítulo 2">
            <a:extLst>
              <a:ext uri="{FF2B5EF4-FFF2-40B4-BE49-F238E27FC236}">
                <a16:creationId xmlns:a16="http://schemas.microsoft.com/office/drawing/2014/main" id="{9E565BE2-2A9E-487D-9D60-951BB32A514D}"/>
              </a:ext>
            </a:extLst>
          </p:cNvPr>
          <p:cNvSpPr txBox="1">
            <a:spLocks/>
          </p:cNvSpPr>
          <p:nvPr/>
        </p:nvSpPr>
        <p:spPr>
          <a:xfrm>
            <a:off x="3692554" y="6291740"/>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Reconocimiento</a:t>
            </a:r>
            <a:r>
              <a:rPr lang="en-US" sz="1200" dirty="0"/>
              <a:t> de </a:t>
            </a:r>
            <a:r>
              <a:rPr lang="es-MX" sz="1200" dirty="0"/>
              <a:t>patrones</a:t>
            </a:r>
          </a:p>
        </p:txBody>
      </p:sp>
      <p:sp>
        <p:nvSpPr>
          <p:cNvPr id="5" name="Subtítulo 2">
            <a:extLst>
              <a:ext uri="{FF2B5EF4-FFF2-40B4-BE49-F238E27FC236}">
                <a16:creationId xmlns:a16="http://schemas.microsoft.com/office/drawing/2014/main" id="{6F6F19AC-E804-4037-89A5-1DBCB1A1D4B1}"/>
              </a:ext>
            </a:extLst>
          </p:cNvPr>
          <p:cNvSpPr txBox="1">
            <a:spLocks/>
          </p:cNvSpPr>
          <p:nvPr/>
        </p:nvSpPr>
        <p:spPr>
          <a:xfrm>
            <a:off x="7292830" y="6291739"/>
            <a:ext cx="3091258" cy="377505"/>
          </a:xfrm>
          <a:prstGeom prst="rect">
            <a:avLst/>
          </a:prstGeom>
        </p:spPr>
        <p:txBody>
          <a:bodyPr vert="horz" lIns="91440" tIns="91440" rIns="91440" bIns="9144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s-MX" sz="1200" dirty="0"/>
              <a:t>MCPI Abril 2021</a:t>
            </a:r>
          </a:p>
        </p:txBody>
      </p:sp>
      <p:pic>
        <p:nvPicPr>
          <p:cNvPr id="2050" name="Picture 2" descr="Error cuadrádico medio">
            <a:extLst>
              <a:ext uri="{FF2B5EF4-FFF2-40B4-BE49-F238E27FC236}">
                <a16:creationId xmlns:a16="http://schemas.microsoft.com/office/drawing/2014/main" id="{A83BCFF9-2545-4A9C-9B7E-D00A3DCB6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249" y="1898976"/>
            <a:ext cx="3332839" cy="9894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1179A6A-4397-4FF6-A73B-238EAB97F641}"/>
              </a:ext>
            </a:extLst>
          </p:cNvPr>
          <p:cNvSpPr txBox="1"/>
          <p:nvPr/>
        </p:nvSpPr>
        <p:spPr>
          <a:xfrm>
            <a:off x="1498862" y="2122805"/>
            <a:ext cx="5284950" cy="646331"/>
          </a:xfrm>
          <a:prstGeom prst="rect">
            <a:avLst/>
          </a:prstGeom>
          <a:noFill/>
        </p:spPr>
        <p:txBody>
          <a:bodyPr wrap="square" rtlCol="0">
            <a:spAutoFit/>
          </a:bodyPr>
          <a:lstStyle/>
          <a:p>
            <a:pPr algn="just"/>
            <a:r>
              <a:rPr lang="es-MX" dirty="0"/>
              <a:t>Entonces, si el error MSE cometido por nuestra regla de regresión es: </a:t>
            </a:r>
          </a:p>
        </p:txBody>
      </p:sp>
      <p:sp>
        <p:nvSpPr>
          <p:cNvPr id="8" name="CuadroTexto 7">
            <a:extLst>
              <a:ext uri="{FF2B5EF4-FFF2-40B4-BE49-F238E27FC236}">
                <a16:creationId xmlns:a16="http://schemas.microsoft.com/office/drawing/2014/main" id="{B44B8EAD-FEB2-4040-A40E-4F50535D9DE2}"/>
              </a:ext>
            </a:extLst>
          </p:cNvPr>
          <p:cNvSpPr txBox="1"/>
          <p:nvPr/>
        </p:nvSpPr>
        <p:spPr>
          <a:xfrm>
            <a:off x="1498862" y="3307770"/>
            <a:ext cx="9096866" cy="2585323"/>
          </a:xfrm>
          <a:prstGeom prst="rect">
            <a:avLst/>
          </a:prstGeom>
          <a:noFill/>
        </p:spPr>
        <p:txBody>
          <a:bodyPr wrap="square" rtlCol="0">
            <a:spAutoFit/>
          </a:bodyPr>
          <a:lstStyle/>
          <a:p>
            <a:pPr algn="just"/>
            <a:r>
              <a:rPr lang="es-ES" b="1" dirty="0"/>
              <a:t>¿Qué valores de a y b minimizan el error? </a:t>
            </a:r>
            <a:r>
              <a:rPr lang="es-ES" dirty="0"/>
              <a:t>Lógicamente queremos encontrar la mejor recta de regresión, y si el criterio escogido es el error cuadrático medio, queremos encontrar la recta de regresión que minimice dicho error. Pues bien, la fórmula anterior define </a:t>
            </a:r>
            <a:r>
              <a:rPr lang="es-ES" b="1" dirty="0"/>
              <a:t>la función de error o función de coste de nuestro modelo.</a:t>
            </a:r>
          </a:p>
          <a:p>
            <a:pPr algn="just"/>
            <a:r>
              <a:rPr lang="es-ES" dirty="0"/>
              <a:t>Alternativamente podemos usar </a:t>
            </a:r>
            <a:r>
              <a:rPr lang="es-ES" b="1" dirty="0"/>
              <a:t>cálculo infinitesimal</a:t>
            </a:r>
            <a:r>
              <a:rPr lang="es-ES" dirty="0"/>
              <a:t> en funciones sencillas, pero, en general, ni el elevado numero de muestras en el </a:t>
            </a:r>
            <a:r>
              <a:rPr lang="es-ES" dirty="0" err="1"/>
              <a:t>dataset</a:t>
            </a:r>
            <a:r>
              <a:rPr lang="es-ES" dirty="0"/>
              <a:t> ni la función de coste lo van a permitir, alternativamente podemos usar lo que se conoce como </a:t>
            </a:r>
            <a:r>
              <a:rPr lang="es-ES" b="1" dirty="0"/>
              <a:t>optimizadores.</a:t>
            </a:r>
            <a:endParaRPr lang="es-MX" dirty="0"/>
          </a:p>
        </p:txBody>
      </p:sp>
    </p:spTree>
    <p:extLst>
      <p:ext uri="{BB962C8B-B14F-4D97-AF65-F5344CB8AC3E}">
        <p14:creationId xmlns:p14="http://schemas.microsoft.com/office/powerpoint/2010/main" val="1706144837"/>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TM10001114[[fn=Galería]]</Template>
  <TotalTime>780</TotalTime>
  <Words>3668</Words>
  <Application>Microsoft Office PowerPoint</Application>
  <PresentationFormat>Panorámica</PresentationFormat>
  <Paragraphs>257</Paragraphs>
  <Slides>34</Slides>
  <Notes>31</Notes>
  <HiddenSlides>1</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Century Gothic</vt:lpstr>
      <vt:lpstr>Helvetica Neue</vt:lpstr>
      <vt:lpstr>Galería</vt:lpstr>
      <vt:lpstr>Algoritmos de optimización</vt:lpstr>
      <vt:lpstr>¿Qué son?</vt:lpstr>
      <vt:lpstr>Presentación de PowerPoint</vt:lpstr>
      <vt:lpstr>Algoritmos de optimización</vt:lpstr>
      <vt:lpstr>Agrupación de los algoritmos de optimización</vt:lpstr>
      <vt:lpstr>Función de perdida o función de coste</vt:lpstr>
      <vt:lpstr>Objetivo del algoritmo de optimización</vt:lpstr>
      <vt:lpstr>Ejemplo</vt:lpstr>
      <vt:lpstr>Minimización de la función de error</vt:lpstr>
      <vt:lpstr>Optimizadores</vt:lpstr>
      <vt:lpstr>Objetivo del algoritmo optimizador</vt:lpstr>
      <vt:lpstr>Descenso Gradiente / Batch Gradient Descent</vt:lpstr>
      <vt:lpstr>Descenso Gradiente / Batch Gradient Descent</vt:lpstr>
      <vt:lpstr>Descenso Gradiente / Batch Gradient Descent</vt:lpstr>
      <vt:lpstr>Descenso Gradiente / Batch Gradient Descent</vt:lpstr>
      <vt:lpstr>Taza de aprendizaje</vt:lpstr>
      <vt:lpstr>Derivadas y gradientes</vt:lpstr>
      <vt:lpstr>Gradientes</vt:lpstr>
      <vt:lpstr>Ejemplo</vt:lpstr>
      <vt:lpstr>Ejemplo</vt:lpstr>
      <vt:lpstr>Elección de la tasa de aprendizaje</vt:lpstr>
      <vt:lpstr>Funciones con más de un mínimo</vt:lpstr>
      <vt:lpstr>Otros optimizadores</vt:lpstr>
      <vt:lpstr>Stochastic Gradient Descent</vt:lpstr>
      <vt:lpstr>Mini-batch Gradient Descent</vt:lpstr>
      <vt:lpstr>Momentum</vt:lpstr>
      <vt:lpstr>Nesterov Accelerated Gradient</vt:lpstr>
      <vt:lpstr>Adagrad</vt:lpstr>
      <vt:lpstr>RMSProp</vt:lpstr>
      <vt:lpstr>Adam</vt:lpstr>
      <vt:lpstr>Impacto del optimizador. Valle largo</vt:lpstr>
      <vt:lpstr>Impacto del optimizador. Función de Beale</vt:lpstr>
      <vt:lpstr>Impacto del optimizador. Punto de silla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de optimización</dc:title>
  <dc:creator>jisc</dc:creator>
  <cp:lastModifiedBy>jisc</cp:lastModifiedBy>
  <cp:revision>79</cp:revision>
  <dcterms:created xsi:type="dcterms:W3CDTF">2021-04-24T03:19:51Z</dcterms:created>
  <dcterms:modified xsi:type="dcterms:W3CDTF">2021-04-24T16:19:56Z</dcterms:modified>
</cp:coreProperties>
</file>